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5" r:id="rId4"/>
    <p:sldId id="260" r:id="rId5"/>
    <p:sldId id="269" r:id="rId6"/>
    <p:sldId id="263" r:id="rId7"/>
    <p:sldId id="291" r:id="rId8"/>
    <p:sldId id="264" r:id="rId9"/>
    <p:sldId id="265" r:id="rId10"/>
    <p:sldId id="271" r:id="rId11"/>
    <p:sldId id="276" r:id="rId12"/>
    <p:sldId id="285" r:id="rId13"/>
    <p:sldId id="288" r:id="rId14"/>
    <p:sldId id="287" r:id="rId15"/>
    <p:sldId id="289" r:id="rId16"/>
    <p:sldId id="280" r:id="rId17"/>
    <p:sldId id="281" r:id="rId18"/>
    <p:sldId id="272" r:id="rId19"/>
    <p:sldId id="282" r:id="rId20"/>
    <p:sldId id="277" r:id="rId21"/>
    <p:sldId id="283" r:id="rId22"/>
    <p:sldId id="261" r:id="rId23"/>
    <p:sldId id="278"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80E"/>
    <a:srgbClr val="759B15"/>
    <a:srgbClr val="663300"/>
    <a:srgbClr val="993300"/>
    <a:srgbClr val="006699"/>
    <a:srgbClr val="993366"/>
    <a:srgbClr val="808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81" autoAdjust="0"/>
    <p:restoredTop sz="94652" autoAdjust="0"/>
  </p:normalViewPr>
  <p:slideViewPr>
    <p:cSldViewPr>
      <p:cViewPr varScale="1">
        <p:scale>
          <a:sx n="68" d="100"/>
          <a:sy n="68" d="100"/>
        </p:scale>
        <p:origin x="-103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73BEE-02B7-4893-B96C-0B39B7FA08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DF00989-593E-4678-ACCD-B7E7954C8795}">
      <dgm:prSet phldrT="[Text]"/>
      <dgm:spPr>
        <a:solidFill>
          <a:srgbClr val="759B15"/>
        </a:solidFill>
        <a:ln>
          <a:solidFill>
            <a:srgbClr val="85B018"/>
          </a:solidFill>
        </a:ln>
      </dgm:spPr>
      <dgm:t>
        <a:bodyPr/>
        <a:lstStyle/>
        <a:p>
          <a:r>
            <a:rPr lang="en-US" dirty="0" smtClean="0">
              <a:latin typeface="Times New Roman" pitchFamily="18" charset="0"/>
              <a:cs typeface="Times New Roman" pitchFamily="18" charset="0"/>
            </a:rPr>
            <a:t>II</a:t>
          </a:r>
          <a:endParaRPr lang="en-US" dirty="0">
            <a:latin typeface="Times New Roman" pitchFamily="18" charset="0"/>
            <a:cs typeface="Times New Roman" pitchFamily="18" charset="0"/>
          </a:endParaRPr>
        </a:p>
      </dgm:t>
    </dgm:pt>
    <dgm:pt modelId="{19C6C02B-EE42-4897-ABE9-544C3E0CCD20}" type="parTrans" cxnId="{9A12FF9B-BE4E-454F-BB4E-BD6170B94B00}">
      <dgm:prSet/>
      <dgm:spPr/>
      <dgm:t>
        <a:bodyPr/>
        <a:lstStyle/>
        <a:p>
          <a:endParaRPr lang="en-US">
            <a:latin typeface="Times New Roman" pitchFamily="18" charset="0"/>
            <a:cs typeface="Times New Roman" pitchFamily="18" charset="0"/>
          </a:endParaRPr>
        </a:p>
      </dgm:t>
    </dgm:pt>
    <dgm:pt modelId="{241BC29C-0925-432F-9681-F7564A56F93B}" type="sibTrans" cxnId="{9A12FF9B-BE4E-454F-BB4E-BD6170B94B00}">
      <dgm:prSet/>
      <dgm:spPr/>
      <dgm:t>
        <a:bodyPr/>
        <a:lstStyle/>
        <a:p>
          <a:endParaRPr lang="en-US">
            <a:latin typeface="Times New Roman" pitchFamily="18" charset="0"/>
            <a:cs typeface="Times New Roman" pitchFamily="18" charset="0"/>
          </a:endParaRPr>
        </a:p>
      </dgm:t>
    </dgm:pt>
    <dgm:pt modelId="{B81BF2D3-5C4B-4515-A6BA-B4A44E449510}">
      <dgm:prSet phldrT="[Text]" custT="1"/>
      <dgm:spPr>
        <a:ln>
          <a:solidFill>
            <a:srgbClr val="85B018"/>
          </a:solidFill>
        </a:ln>
      </dgm:spPr>
      <dgm:t>
        <a:bodyPr/>
        <a:lstStyle/>
        <a:p>
          <a:r>
            <a:rPr lang="en-US" altLang="ko-KR" sz="2400" dirty="0" smtClean="0">
              <a:latin typeface="Times New Roman" pitchFamily="18" charset="0"/>
              <a:cs typeface="Times New Roman" pitchFamily="18" charset="0"/>
            </a:rPr>
            <a:t>Literature Review</a:t>
          </a:r>
          <a:endParaRPr lang="en-US" sz="2400" dirty="0">
            <a:latin typeface="Times New Roman" pitchFamily="18" charset="0"/>
            <a:cs typeface="Times New Roman" pitchFamily="18" charset="0"/>
          </a:endParaRPr>
        </a:p>
      </dgm:t>
    </dgm:pt>
    <dgm:pt modelId="{6AF4479E-73DC-415E-BB98-E06D64389823}" type="parTrans" cxnId="{4E38D0EA-3AB8-4759-841D-C6DFFF906CDD}">
      <dgm:prSet/>
      <dgm:spPr/>
      <dgm:t>
        <a:bodyPr/>
        <a:lstStyle/>
        <a:p>
          <a:endParaRPr lang="en-US">
            <a:latin typeface="Times New Roman" pitchFamily="18" charset="0"/>
            <a:cs typeface="Times New Roman" pitchFamily="18" charset="0"/>
          </a:endParaRPr>
        </a:p>
      </dgm:t>
    </dgm:pt>
    <dgm:pt modelId="{72B98AE9-9630-4158-90E3-60F91EC54DDC}" type="sibTrans" cxnId="{4E38D0EA-3AB8-4759-841D-C6DFFF906CDD}">
      <dgm:prSet/>
      <dgm:spPr/>
      <dgm:t>
        <a:bodyPr/>
        <a:lstStyle/>
        <a:p>
          <a:endParaRPr lang="en-US">
            <a:latin typeface="Times New Roman" pitchFamily="18" charset="0"/>
            <a:cs typeface="Times New Roman" pitchFamily="18" charset="0"/>
          </a:endParaRPr>
        </a:p>
      </dgm:t>
    </dgm:pt>
    <dgm:pt modelId="{59BD5A0D-68DD-42A6-A83B-59ACA9B3CF9F}">
      <dgm:prSet phldrT="[Text]" custT="1"/>
      <dgm:spPr>
        <a:ln>
          <a:solidFill>
            <a:srgbClr val="85B018"/>
          </a:solidFill>
        </a:ln>
      </dgm:spPr>
      <dgm:t>
        <a:bodyPr/>
        <a:lstStyle/>
        <a:p>
          <a:r>
            <a:rPr lang="en-US" sz="2400" smtClean="0">
              <a:latin typeface="Times New Roman" pitchFamily="18" charset="0"/>
              <a:cs typeface="Times New Roman" pitchFamily="18" charset="0"/>
            </a:rPr>
            <a:t>Introduction</a:t>
          </a:r>
          <a:endParaRPr lang="en-US" sz="2400" dirty="0">
            <a:latin typeface="Times New Roman" pitchFamily="18" charset="0"/>
            <a:cs typeface="Times New Roman" pitchFamily="18" charset="0"/>
          </a:endParaRPr>
        </a:p>
      </dgm:t>
    </dgm:pt>
    <dgm:pt modelId="{592F7523-D2BD-4556-9AD2-2476BE36A458}">
      <dgm:prSet phldrT="[Text]"/>
      <dgm:spPr>
        <a:solidFill>
          <a:srgbClr val="759B15"/>
        </a:solidFill>
        <a:ln>
          <a:solidFill>
            <a:srgbClr val="85B018"/>
          </a:solidFill>
        </a:ln>
      </dgm:spPr>
      <dgm:t>
        <a:bodyPr/>
        <a:lstStyle/>
        <a:p>
          <a:r>
            <a:rPr lang="en-US" dirty="0" smtClean="0">
              <a:latin typeface="Times New Roman" pitchFamily="18" charset="0"/>
              <a:cs typeface="Times New Roman" pitchFamily="18" charset="0"/>
            </a:rPr>
            <a:t>I</a:t>
          </a:r>
          <a:endParaRPr lang="en-US" dirty="0">
            <a:latin typeface="Times New Roman" pitchFamily="18" charset="0"/>
            <a:cs typeface="Times New Roman" pitchFamily="18" charset="0"/>
          </a:endParaRPr>
        </a:p>
      </dgm:t>
    </dgm:pt>
    <dgm:pt modelId="{314BF310-645F-4587-9B41-252AE31149F0}" type="sibTrans" cxnId="{F9E7C5BE-293C-4BF3-AF47-073AAAAA3399}">
      <dgm:prSet/>
      <dgm:spPr/>
      <dgm:t>
        <a:bodyPr/>
        <a:lstStyle/>
        <a:p>
          <a:endParaRPr lang="en-US">
            <a:latin typeface="Times New Roman" pitchFamily="18" charset="0"/>
            <a:cs typeface="Times New Roman" pitchFamily="18" charset="0"/>
          </a:endParaRPr>
        </a:p>
      </dgm:t>
    </dgm:pt>
    <dgm:pt modelId="{57B8945B-1413-4E72-802B-2C3E3CDE8D5F}" type="parTrans" cxnId="{F9E7C5BE-293C-4BF3-AF47-073AAAAA3399}">
      <dgm:prSet/>
      <dgm:spPr/>
      <dgm:t>
        <a:bodyPr/>
        <a:lstStyle/>
        <a:p>
          <a:endParaRPr lang="en-US">
            <a:latin typeface="Times New Roman" pitchFamily="18" charset="0"/>
            <a:cs typeface="Times New Roman" pitchFamily="18" charset="0"/>
          </a:endParaRPr>
        </a:p>
      </dgm:t>
    </dgm:pt>
    <dgm:pt modelId="{78793CE0-342D-4581-B2F6-E5BE3B77C419}" type="sibTrans" cxnId="{47F5C234-9DFC-4596-BA59-2CF84B192FC9}">
      <dgm:prSet/>
      <dgm:spPr/>
      <dgm:t>
        <a:bodyPr/>
        <a:lstStyle/>
        <a:p>
          <a:endParaRPr lang="en-US">
            <a:latin typeface="Times New Roman" pitchFamily="18" charset="0"/>
            <a:cs typeface="Times New Roman" pitchFamily="18" charset="0"/>
          </a:endParaRPr>
        </a:p>
      </dgm:t>
    </dgm:pt>
    <dgm:pt modelId="{E011E258-4EE8-4466-9FB2-796DD4E136B6}" type="parTrans" cxnId="{47F5C234-9DFC-4596-BA59-2CF84B192FC9}">
      <dgm:prSet/>
      <dgm:spPr/>
      <dgm:t>
        <a:bodyPr/>
        <a:lstStyle/>
        <a:p>
          <a:endParaRPr lang="en-US">
            <a:latin typeface="Times New Roman" pitchFamily="18" charset="0"/>
            <a:cs typeface="Times New Roman" pitchFamily="18" charset="0"/>
          </a:endParaRPr>
        </a:p>
      </dgm:t>
    </dgm:pt>
    <dgm:pt modelId="{C03E8B41-106F-4987-84EE-CF06DCE8F02F}">
      <dgm:prSet phldrT="[Text]"/>
      <dgm:spPr>
        <a:solidFill>
          <a:srgbClr val="759B15"/>
        </a:solidFill>
        <a:ln>
          <a:solidFill>
            <a:srgbClr val="85B018"/>
          </a:solidFill>
        </a:ln>
      </dgm:spPr>
      <dgm:t>
        <a:bodyPr/>
        <a:lstStyle/>
        <a:p>
          <a:r>
            <a:rPr lang="en-US" dirty="0" smtClean="0">
              <a:latin typeface="Times New Roman" pitchFamily="18" charset="0"/>
              <a:cs typeface="Times New Roman" pitchFamily="18" charset="0"/>
            </a:rPr>
            <a:t>IV</a:t>
          </a:r>
          <a:endParaRPr lang="en-US" dirty="0">
            <a:latin typeface="Times New Roman" pitchFamily="18" charset="0"/>
            <a:cs typeface="Times New Roman" pitchFamily="18" charset="0"/>
          </a:endParaRPr>
        </a:p>
      </dgm:t>
    </dgm:pt>
    <dgm:pt modelId="{B1491512-6085-4C6F-BDFD-E0D2B75F5E33}" type="parTrans" cxnId="{3D640B7E-8405-4B7C-828E-CFC065DEB522}">
      <dgm:prSet/>
      <dgm:spPr/>
      <dgm:t>
        <a:bodyPr/>
        <a:lstStyle/>
        <a:p>
          <a:endParaRPr lang="en-US">
            <a:latin typeface="Times New Roman" pitchFamily="18" charset="0"/>
            <a:cs typeface="Times New Roman" pitchFamily="18" charset="0"/>
          </a:endParaRPr>
        </a:p>
      </dgm:t>
    </dgm:pt>
    <dgm:pt modelId="{30EFCFA2-5A82-4185-8EDE-68E222929E73}" type="sibTrans" cxnId="{3D640B7E-8405-4B7C-828E-CFC065DEB522}">
      <dgm:prSet/>
      <dgm:spPr/>
      <dgm:t>
        <a:bodyPr/>
        <a:lstStyle/>
        <a:p>
          <a:endParaRPr lang="en-US">
            <a:latin typeface="Times New Roman" pitchFamily="18" charset="0"/>
            <a:cs typeface="Times New Roman" pitchFamily="18" charset="0"/>
          </a:endParaRPr>
        </a:p>
      </dgm:t>
    </dgm:pt>
    <dgm:pt modelId="{F012697F-7F2E-4D05-BA64-303660C0B594}">
      <dgm:prSet phldrT="[Text]" custT="1"/>
      <dgm:spPr>
        <a:ln>
          <a:solidFill>
            <a:srgbClr val="85B018"/>
          </a:solidFill>
        </a:ln>
      </dgm:spPr>
      <dgm:t>
        <a:bodyPr/>
        <a:lstStyle/>
        <a:p>
          <a:r>
            <a:rPr lang="en-US" sz="2400" dirty="0" smtClean="0">
              <a:latin typeface="Times New Roman" pitchFamily="18" charset="0"/>
              <a:cs typeface="Times New Roman" pitchFamily="18" charset="0"/>
            </a:rPr>
            <a:t>Finding</a:t>
          </a:r>
          <a:endParaRPr lang="en-US" sz="2400" dirty="0">
            <a:latin typeface="Times New Roman" pitchFamily="18" charset="0"/>
            <a:cs typeface="Times New Roman" pitchFamily="18" charset="0"/>
          </a:endParaRPr>
        </a:p>
      </dgm:t>
    </dgm:pt>
    <dgm:pt modelId="{68A6BEA3-27FA-4769-8BE8-66C2E21C19FE}" type="parTrans" cxnId="{F34DB214-FE03-466F-8D6B-961C0320FFAC}">
      <dgm:prSet/>
      <dgm:spPr/>
      <dgm:t>
        <a:bodyPr/>
        <a:lstStyle/>
        <a:p>
          <a:endParaRPr lang="en-US">
            <a:latin typeface="Times New Roman" pitchFamily="18" charset="0"/>
            <a:cs typeface="Times New Roman" pitchFamily="18" charset="0"/>
          </a:endParaRPr>
        </a:p>
      </dgm:t>
    </dgm:pt>
    <dgm:pt modelId="{70CC52D9-FB0F-43DD-8DC7-618BFB1AA39D}" type="sibTrans" cxnId="{F34DB214-FE03-466F-8D6B-961C0320FFAC}">
      <dgm:prSet/>
      <dgm:spPr/>
      <dgm:t>
        <a:bodyPr/>
        <a:lstStyle/>
        <a:p>
          <a:endParaRPr lang="en-US">
            <a:latin typeface="Times New Roman" pitchFamily="18" charset="0"/>
            <a:cs typeface="Times New Roman" pitchFamily="18" charset="0"/>
          </a:endParaRPr>
        </a:p>
      </dgm:t>
    </dgm:pt>
    <dgm:pt modelId="{9A0360ED-53DE-4F45-8188-95A5F5075B8D}">
      <dgm:prSet phldrT="[Text]"/>
      <dgm:spPr>
        <a:solidFill>
          <a:srgbClr val="759B15"/>
        </a:solidFill>
        <a:ln>
          <a:solidFill>
            <a:srgbClr val="85B018"/>
          </a:solidFill>
        </a:ln>
      </dgm:spPr>
      <dgm:t>
        <a:bodyPr/>
        <a:lstStyle/>
        <a:p>
          <a:r>
            <a:rPr lang="en-US" dirty="0" smtClean="0">
              <a:latin typeface="Times New Roman" pitchFamily="18" charset="0"/>
              <a:cs typeface="Times New Roman" pitchFamily="18" charset="0"/>
            </a:rPr>
            <a:t>V</a:t>
          </a:r>
          <a:endParaRPr lang="en-US" dirty="0">
            <a:latin typeface="Times New Roman" pitchFamily="18" charset="0"/>
            <a:cs typeface="Times New Roman" pitchFamily="18" charset="0"/>
          </a:endParaRPr>
        </a:p>
      </dgm:t>
    </dgm:pt>
    <dgm:pt modelId="{46E83E2C-31BF-4EE9-B244-85D7A1228270}" type="parTrans" cxnId="{D772AE28-B633-4704-A2D1-944A997E4982}">
      <dgm:prSet/>
      <dgm:spPr/>
      <dgm:t>
        <a:bodyPr/>
        <a:lstStyle/>
        <a:p>
          <a:endParaRPr lang="en-US">
            <a:latin typeface="Times New Roman" pitchFamily="18" charset="0"/>
            <a:cs typeface="Times New Roman" pitchFamily="18" charset="0"/>
          </a:endParaRPr>
        </a:p>
      </dgm:t>
    </dgm:pt>
    <dgm:pt modelId="{2BA54343-1A48-46B3-9FA7-79285C4AF56F}" type="sibTrans" cxnId="{D772AE28-B633-4704-A2D1-944A997E4982}">
      <dgm:prSet/>
      <dgm:spPr/>
      <dgm:t>
        <a:bodyPr/>
        <a:lstStyle/>
        <a:p>
          <a:endParaRPr lang="en-US">
            <a:latin typeface="Times New Roman" pitchFamily="18" charset="0"/>
            <a:cs typeface="Times New Roman" pitchFamily="18" charset="0"/>
          </a:endParaRPr>
        </a:p>
      </dgm:t>
    </dgm:pt>
    <dgm:pt modelId="{1D665C1D-B83A-4087-9154-F951D9784F10}">
      <dgm:prSet phldrT="[Text]" custT="1"/>
      <dgm:spPr>
        <a:ln>
          <a:solidFill>
            <a:srgbClr val="85B018"/>
          </a:solidFill>
        </a:ln>
      </dgm:spPr>
      <dgm:t>
        <a:bodyPr/>
        <a:lstStyle/>
        <a:p>
          <a:r>
            <a:rPr lang="en-US" sz="2400" dirty="0" smtClean="0">
              <a:latin typeface="Times New Roman" pitchFamily="18" charset="0"/>
              <a:cs typeface="Times New Roman" pitchFamily="18" charset="0"/>
            </a:rPr>
            <a:t>Conclusion</a:t>
          </a:r>
          <a:endParaRPr lang="en-US" sz="2400" dirty="0">
            <a:latin typeface="Times New Roman" pitchFamily="18" charset="0"/>
            <a:cs typeface="Times New Roman" pitchFamily="18" charset="0"/>
          </a:endParaRPr>
        </a:p>
      </dgm:t>
    </dgm:pt>
    <dgm:pt modelId="{BB624721-8AC9-4E9E-935A-C77CD2CAB969}" type="parTrans" cxnId="{79C4810A-C489-4877-8859-16556E2FD58D}">
      <dgm:prSet/>
      <dgm:spPr/>
      <dgm:t>
        <a:bodyPr/>
        <a:lstStyle/>
        <a:p>
          <a:endParaRPr lang="en-US">
            <a:latin typeface="Times New Roman" pitchFamily="18" charset="0"/>
            <a:cs typeface="Times New Roman" pitchFamily="18" charset="0"/>
          </a:endParaRPr>
        </a:p>
      </dgm:t>
    </dgm:pt>
    <dgm:pt modelId="{D155B562-34CE-45A1-A0D0-B562C31E1924}" type="sibTrans" cxnId="{79C4810A-C489-4877-8859-16556E2FD58D}">
      <dgm:prSet/>
      <dgm:spPr/>
      <dgm:t>
        <a:bodyPr/>
        <a:lstStyle/>
        <a:p>
          <a:endParaRPr lang="en-US">
            <a:latin typeface="Times New Roman" pitchFamily="18" charset="0"/>
            <a:cs typeface="Times New Roman" pitchFamily="18" charset="0"/>
          </a:endParaRPr>
        </a:p>
      </dgm:t>
    </dgm:pt>
    <dgm:pt modelId="{FEEC1109-0853-4E02-BD94-D7CDBDCB45A8}" type="pres">
      <dgm:prSet presAssocID="{50273BEE-02B7-4893-B96C-0B39B7FA0869}" presName="linearFlow" presStyleCnt="0">
        <dgm:presLayoutVars>
          <dgm:dir/>
          <dgm:animLvl val="lvl"/>
          <dgm:resizeHandles val="exact"/>
        </dgm:presLayoutVars>
      </dgm:prSet>
      <dgm:spPr/>
      <dgm:t>
        <a:bodyPr/>
        <a:lstStyle/>
        <a:p>
          <a:endParaRPr lang="en-US"/>
        </a:p>
      </dgm:t>
    </dgm:pt>
    <dgm:pt modelId="{F407CAEB-0E98-42E7-9701-C838D8EFE772}" type="pres">
      <dgm:prSet presAssocID="{592F7523-D2BD-4556-9AD2-2476BE36A458}" presName="composite" presStyleCnt="0"/>
      <dgm:spPr/>
      <dgm:t>
        <a:bodyPr/>
        <a:lstStyle/>
        <a:p>
          <a:endParaRPr lang="en-US"/>
        </a:p>
      </dgm:t>
    </dgm:pt>
    <dgm:pt modelId="{6EA5F692-DAE1-43D7-8E67-C6BAC48FA2FF}" type="pres">
      <dgm:prSet presAssocID="{592F7523-D2BD-4556-9AD2-2476BE36A458}" presName="parentText" presStyleLbl="alignNode1" presStyleIdx="0" presStyleCnt="4">
        <dgm:presLayoutVars>
          <dgm:chMax val="1"/>
          <dgm:bulletEnabled val="1"/>
        </dgm:presLayoutVars>
      </dgm:prSet>
      <dgm:spPr/>
      <dgm:t>
        <a:bodyPr/>
        <a:lstStyle/>
        <a:p>
          <a:endParaRPr lang="en-US"/>
        </a:p>
      </dgm:t>
    </dgm:pt>
    <dgm:pt modelId="{ACD09D9A-8C91-41EE-AA10-C4C605000114}" type="pres">
      <dgm:prSet presAssocID="{592F7523-D2BD-4556-9AD2-2476BE36A458}" presName="descendantText" presStyleLbl="alignAcc1" presStyleIdx="0" presStyleCnt="4">
        <dgm:presLayoutVars>
          <dgm:bulletEnabled val="1"/>
        </dgm:presLayoutVars>
      </dgm:prSet>
      <dgm:spPr/>
      <dgm:t>
        <a:bodyPr/>
        <a:lstStyle/>
        <a:p>
          <a:endParaRPr lang="en-US"/>
        </a:p>
      </dgm:t>
    </dgm:pt>
    <dgm:pt modelId="{91835B72-78EE-437B-A3B3-181E9E19F160}" type="pres">
      <dgm:prSet presAssocID="{314BF310-645F-4587-9B41-252AE31149F0}" presName="sp" presStyleCnt="0"/>
      <dgm:spPr/>
      <dgm:t>
        <a:bodyPr/>
        <a:lstStyle/>
        <a:p>
          <a:endParaRPr lang="en-US"/>
        </a:p>
      </dgm:t>
    </dgm:pt>
    <dgm:pt modelId="{8AAA17F6-572B-4121-AD13-9A5809E76CAB}" type="pres">
      <dgm:prSet presAssocID="{4DF00989-593E-4678-ACCD-B7E7954C8795}" presName="composite" presStyleCnt="0"/>
      <dgm:spPr/>
      <dgm:t>
        <a:bodyPr/>
        <a:lstStyle/>
        <a:p>
          <a:endParaRPr lang="en-US"/>
        </a:p>
      </dgm:t>
    </dgm:pt>
    <dgm:pt modelId="{859E10B0-A0CD-490F-BD06-FEC6BE8D6136}" type="pres">
      <dgm:prSet presAssocID="{4DF00989-593E-4678-ACCD-B7E7954C8795}" presName="parentText" presStyleLbl="alignNode1" presStyleIdx="1" presStyleCnt="4">
        <dgm:presLayoutVars>
          <dgm:chMax val="1"/>
          <dgm:bulletEnabled val="1"/>
        </dgm:presLayoutVars>
      </dgm:prSet>
      <dgm:spPr/>
      <dgm:t>
        <a:bodyPr/>
        <a:lstStyle/>
        <a:p>
          <a:endParaRPr lang="en-US"/>
        </a:p>
      </dgm:t>
    </dgm:pt>
    <dgm:pt modelId="{3761D01F-D806-43B2-AD14-78D323C9A6C8}" type="pres">
      <dgm:prSet presAssocID="{4DF00989-593E-4678-ACCD-B7E7954C8795}" presName="descendantText" presStyleLbl="alignAcc1" presStyleIdx="1" presStyleCnt="4">
        <dgm:presLayoutVars>
          <dgm:bulletEnabled val="1"/>
        </dgm:presLayoutVars>
      </dgm:prSet>
      <dgm:spPr/>
      <dgm:t>
        <a:bodyPr/>
        <a:lstStyle/>
        <a:p>
          <a:endParaRPr lang="en-US"/>
        </a:p>
      </dgm:t>
    </dgm:pt>
    <dgm:pt modelId="{E784125C-DB83-4C71-94FF-A51AC78AFFE2}" type="pres">
      <dgm:prSet presAssocID="{241BC29C-0925-432F-9681-F7564A56F93B}" presName="sp" presStyleCnt="0"/>
      <dgm:spPr/>
      <dgm:t>
        <a:bodyPr/>
        <a:lstStyle/>
        <a:p>
          <a:endParaRPr lang="en-US"/>
        </a:p>
      </dgm:t>
    </dgm:pt>
    <dgm:pt modelId="{00588304-1255-472B-A897-CF026BB7F7A7}" type="pres">
      <dgm:prSet presAssocID="{C03E8B41-106F-4987-84EE-CF06DCE8F02F}" presName="composite" presStyleCnt="0"/>
      <dgm:spPr/>
      <dgm:t>
        <a:bodyPr/>
        <a:lstStyle/>
        <a:p>
          <a:endParaRPr lang="en-US"/>
        </a:p>
      </dgm:t>
    </dgm:pt>
    <dgm:pt modelId="{1B264E62-0CB3-4D09-8044-44D482E6FB98}" type="pres">
      <dgm:prSet presAssocID="{C03E8B41-106F-4987-84EE-CF06DCE8F02F}" presName="parentText" presStyleLbl="alignNode1" presStyleIdx="2" presStyleCnt="4">
        <dgm:presLayoutVars>
          <dgm:chMax val="1"/>
          <dgm:bulletEnabled val="1"/>
        </dgm:presLayoutVars>
      </dgm:prSet>
      <dgm:spPr/>
      <dgm:t>
        <a:bodyPr/>
        <a:lstStyle/>
        <a:p>
          <a:endParaRPr lang="en-US"/>
        </a:p>
      </dgm:t>
    </dgm:pt>
    <dgm:pt modelId="{8958BE53-11E4-4E13-AF6C-C210A96ED9A6}" type="pres">
      <dgm:prSet presAssocID="{C03E8B41-106F-4987-84EE-CF06DCE8F02F}" presName="descendantText" presStyleLbl="alignAcc1" presStyleIdx="2" presStyleCnt="4">
        <dgm:presLayoutVars>
          <dgm:bulletEnabled val="1"/>
        </dgm:presLayoutVars>
      </dgm:prSet>
      <dgm:spPr/>
      <dgm:t>
        <a:bodyPr/>
        <a:lstStyle/>
        <a:p>
          <a:endParaRPr lang="en-US"/>
        </a:p>
      </dgm:t>
    </dgm:pt>
    <dgm:pt modelId="{572B3CDE-8D72-401A-BB56-DEA67CB3C508}" type="pres">
      <dgm:prSet presAssocID="{30EFCFA2-5A82-4185-8EDE-68E222929E73}" presName="sp" presStyleCnt="0"/>
      <dgm:spPr/>
      <dgm:t>
        <a:bodyPr/>
        <a:lstStyle/>
        <a:p>
          <a:endParaRPr lang="en-US"/>
        </a:p>
      </dgm:t>
    </dgm:pt>
    <dgm:pt modelId="{C288A2D8-8C6B-4053-80D1-970EA2E0F773}" type="pres">
      <dgm:prSet presAssocID="{9A0360ED-53DE-4F45-8188-95A5F5075B8D}" presName="composite" presStyleCnt="0"/>
      <dgm:spPr/>
      <dgm:t>
        <a:bodyPr/>
        <a:lstStyle/>
        <a:p>
          <a:endParaRPr lang="en-US"/>
        </a:p>
      </dgm:t>
    </dgm:pt>
    <dgm:pt modelId="{D95AAA05-1B06-4454-A34B-4926EED16E21}" type="pres">
      <dgm:prSet presAssocID="{9A0360ED-53DE-4F45-8188-95A5F5075B8D}" presName="parentText" presStyleLbl="alignNode1" presStyleIdx="3" presStyleCnt="4">
        <dgm:presLayoutVars>
          <dgm:chMax val="1"/>
          <dgm:bulletEnabled val="1"/>
        </dgm:presLayoutVars>
      </dgm:prSet>
      <dgm:spPr/>
      <dgm:t>
        <a:bodyPr/>
        <a:lstStyle/>
        <a:p>
          <a:endParaRPr lang="en-US"/>
        </a:p>
      </dgm:t>
    </dgm:pt>
    <dgm:pt modelId="{D655C50A-84B3-4295-AD13-C20919902472}" type="pres">
      <dgm:prSet presAssocID="{9A0360ED-53DE-4F45-8188-95A5F5075B8D}" presName="descendantText" presStyleLbl="alignAcc1" presStyleIdx="3" presStyleCnt="4">
        <dgm:presLayoutVars>
          <dgm:bulletEnabled val="1"/>
        </dgm:presLayoutVars>
      </dgm:prSet>
      <dgm:spPr/>
      <dgm:t>
        <a:bodyPr/>
        <a:lstStyle/>
        <a:p>
          <a:endParaRPr lang="en-US"/>
        </a:p>
      </dgm:t>
    </dgm:pt>
  </dgm:ptLst>
  <dgm:cxnLst>
    <dgm:cxn modelId="{1F62853D-CB95-462C-97A1-047B647CE817}" type="presOf" srcId="{C03E8B41-106F-4987-84EE-CF06DCE8F02F}" destId="{1B264E62-0CB3-4D09-8044-44D482E6FB98}" srcOrd="0" destOrd="0" presId="urn:microsoft.com/office/officeart/2005/8/layout/chevron2"/>
    <dgm:cxn modelId="{506722DB-7375-4621-A9B6-420D644F01DE}" type="presOf" srcId="{B81BF2D3-5C4B-4515-A6BA-B4A44E449510}" destId="{3761D01F-D806-43B2-AD14-78D323C9A6C8}" srcOrd="0" destOrd="0" presId="urn:microsoft.com/office/officeart/2005/8/layout/chevron2"/>
    <dgm:cxn modelId="{E083231F-A353-4318-B948-3C91956753BF}" type="presOf" srcId="{1D665C1D-B83A-4087-9154-F951D9784F10}" destId="{D655C50A-84B3-4295-AD13-C20919902472}" srcOrd="0" destOrd="0" presId="urn:microsoft.com/office/officeart/2005/8/layout/chevron2"/>
    <dgm:cxn modelId="{F9E7C5BE-293C-4BF3-AF47-073AAAAA3399}" srcId="{50273BEE-02B7-4893-B96C-0B39B7FA0869}" destId="{592F7523-D2BD-4556-9AD2-2476BE36A458}" srcOrd="0" destOrd="0" parTransId="{57B8945B-1413-4E72-802B-2C3E3CDE8D5F}" sibTransId="{314BF310-645F-4587-9B41-252AE31149F0}"/>
    <dgm:cxn modelId="{99E7AF90-988E-443A-B79D-8B64101AEA1B}" type="presOf" srcId="{9A0360ED-53DE-4F45-8188-95A5F5075B8D}" destId="{D95AAA05-1B06-4454-A34B-4926EED16E21}" srcOrd="0" destOrd="0" presId="urn:microsoft.com/office/officeart/2005/8/layout/chevron2"/>
    <dgm:cxn modelId="{D772AE28-B633-4704-A2D1-944A997E4982}" srcId="{50273BEE-02B7-4893-B96C-0B39B7FA0869}" destId="{9A0360ED-53DE-4F45-8188-95A5F5075B8D}" srcOrd="3" destOrd="0" parTransId="{46E83E2C-31BF-4EE9-B244-85D7A1228270}" sibTransId="{2BA54343-1A48-46B3-9FA7-79285C4AF56F}"/>
    <dgm:cxn modelId="{0638E474-9B7B-4343-B229-F96D7CF3C505}" type="presOf" srcId="{4DF00989-593E-4678-ACCD-B7E7954C8795}" destId="{859E10B0-A0CD-490F-BD06-FEC6BE8D6136}" srcOrd="0" destOrd="0" presId="urn:microsoft.com/office/officeart/2005/8/layout/chevron2"/>
    <dgm:cxn modelId="{3D640B7E-8405-4B7C-828E-CFC065DEB522}" srcId="{50273BEE-02B7-4893-B96C-0B39B7FA0869}" destId="{C03E8B41-106F-4987-84EE-CF06DCE8F02F}" srcOrd="2" destOrd="0" parTransId="{B1491512-6085-4C6F-BDFD-E0D2B75F5E33}" sibTransId="{30EFCFA2-5A82-4185-8EDE-68E222929E73}"/>
    <dgm:cxn modelId="{4E38D0EA-3AB8-4759-841D-C6DFFF906CDD}" srcId="{4DF00989-593E-4678-ACCD-B7E7954C8795}" destId="{B81BF2D3-5C4B-4515-A6BA-B4A44E449510}" srcOrd="0" destOrd="0" parTransId="{6AF4479E-73DC-415E-BB98-E06D64389823}" sibTransId="{72B98AE9-9630-4158-90E3-60F91EC54DDC}"/>
    <dgm:cxn modelId="{F34DB214-FE03-466F-8D6B-961C0320FFAC}" srcId="{C03E8B41-106F-4987-84EE-CF06DCE8F02F}" destId="{F012697F-7F2E-4D05-BA64-303660C0B594}" srcOrd="0" destOrd="0" parTransId="{68A6BEA3-27FA-4769-8BE8-66C2E21C19FE}" sibTransId="{70CC52D9-FB0F-43DD-8DC7-618BFB1AA39D}"/>
    <dgm:cxn modelId="{75E59CB1-AE15-41D9-979E-A598CECE3819}" type="presOf" srcId="{F012697F-7F2E-4D05-BA64-303660C0B594}" destId="{8958BE53-11E4-4E13-AF6C-C210A96ED9A6}" srcOrd="0" destOrd="0" presId="urn:microsoft.com/office/officeart/2005/8/layout/chevron2"/>
    <dgm:cxn modelId="{620B5EEB-A4D6-4B36-A92C-671E1A5B42BC}" type="presOf" srcId="{59BD5A0D-68DD-42A6-A83B-59ACA9B3CF9F}" destId="{ACD09D9A-8C91-41EE-AA10-C4C605000114}" srcOrd="0" destOrd="0" presId="urn:microsoft.com/office/officeart/2005/8/layout/chevron2"/>
    <dgm:cxn modelId="{B9163791-91CF-4A69-9E72-EA1D6DECEFF7}" type="presOf" srcId="{50273BEE-02B7-4893-B96C-0B39B7FA0869}" destId="{FEEC1109-0853-4E02-BD94-D7CDBDCB45A8}" srcOrd="0" destOrd="0" presId="urn:microsoft.com/office/officeart/2005/8/layout/chevron2"/>
    <dgm:cxn modelId="{47F5C234-9DFC-4596-BA59-2CF84B192FC9}" srcId="{592F7523-D2BD-4556-9AD2-2476BE36A458}" destId="{59BD5A0D-68DD-42A6-A83B-59ACA9B3CF9F}" srcOrd="0" destOrd="0" parTransId="{E011E258-4EE8-4466-9FB2-796DD4E136B6}" sibTransId="{78793CE0-342D-4581-B2F6-E5BE3B77C419}"/>
    <dgm:cxn modelId="{79C4810A-C489-4877-8859-16556E2FD58D}" srcId="{9A0360ED-53DE-4F45-8188-95A5F5075B8D}" destId="{1D665C1D-B83A-4087-9154-F951D9784F10}" srcOrd="0" destOrd="0" parTransId="{BB624721-8AC9-4E9E-935A-C77CD2CAB969}" sibTransId="{D155B562-34CE-45A1-A0D0-B562C31E1924}"/>
    <dgm:cxn modelId="{9A12FF9B-BE4E-454F-BB4E-BD6170B94B00}" srcId="{50273BEE-02B7-4893-B96C-0B39B7FA0869}" destId="{4DF00989-593E-4678-ACCD-B7E7954C8795}" srcOrd="1" destOrd="0" parTransId="{19C6C02B-EE42-4897-ABE9-544C3E0CCD20}" sibTransId="{241BC29C-0925-432F-9681-F7564A56F93B}"/>
    <dgm:cxn modelId="{ADD77D41-26F8-4263-8513-36C79E7FBD53}" type="presOf" srcId="{592F7523-D2BD-4556-9AD2-2476BE36A458}" destId="{6EA5F692-DAE1-43D7-8E67-C6BAC48FA2FF}" srcOrd="0" destOrd="0" presId="urn:microsoft.com/office/officeart/2005/8/layout/chevron2"/>
    <dgm:cxn modelId="{AB37A177-21CE-42A4-B87B-4C1496C70B66}" type="presParOf" srcId="{FEEC1109-0853-4E02-BD94-D7CDBDCB45A8}" destId="{F407CAEB-0E98-42E7-9701-C838D8EFE772}" srcOrd="0" destOrd="0" presId="urn:microsoft.com/office/officeart/2005/8/layout/chevron2"/>
    <dgm:cxn modelId="{BFEDC54C-DEBF-4A5E-89D9-9EF5AA9BBE0A}" type="presParOf" srcId="{F407CAEB-0E98-42E7-9701-C838D8EFE772}" destId="{6EA5F692-DAE1-43D7-8E67-C6BAC48FA2FF}" srcOrd="0" destOrd="0" presId="urn:microsoft.com/office/officeart/2005/8/layout/chevron2"/>
    <dgm:cxn modelId="{D443DD9C-B99C-4B60-B595-17E08E7A95AD}" type="presParOf" srcId="{F407CAEB-0E98-42E7-9701-C838D8EFE772}" destId="{ACD09D9A-8C91-41EE-AA10-C4C605000114}" srcOrd="1" destOrd="0" presId="urn:microsoft.com/office/officeart/2005/8/layout/chevron2"/>
    <dgm:cxn modelId="{F2BD3578-30B1-4786-901C-4A82234D9AFF}" type="presParOf" srcId="{FEEC1109-0853-4E02-BD94-D7CDBDCB45A8}" destId="{91835B72-78EE-437B-A3B3-181E9E19F160}" srcOrd="1" destOrd="0" presId="urn:microsoft.com/office/officeart/2005/8/layout/chevron2"/>
    <dgm:cxn modelId="{C0147D1C-EB81-4F65-BA48-0882646D5C0E}" type="presParOf" srcId="{FEEC1109-0853-4E02-BD94-D7CDBDCB45A8}" destId="{8AAA17F6-572B-4121-AD13-9A5809E76CAB}" srcOrd="2" destOrd="0" presId="urn:microsoft.com/office/officeart/2005/8/layout/chevron2"/>
    <dgm:cxn modelId="{0489D808-868F-4B51-9832-B290B2CF07D5}" type="presParOf" srcId="{8AAA17F6-572B-4121-AD13-9A5809E76CAB}" destId="{859E10B0-A0CD-490F-BD06-FEC6BE8D6136}" srcOrd="0" destOrd="0" presId="urn:microsoft.com/office/officeart/2005/8/layout/chevron2"/>
    <dgm:cxn modelId="{BBD60FBA-4C63-41EE-85D7-70EA7C03A743}" type="presParOf" srcId="{8AAA17F6-572B-4121-AD13-9A5809E76CAB}" destId="{3761D01F-D806-43B2-AD14-78D323C9A6C8}" srcOrd="1" destOrd="0" presId="urn:microsoft.com/office/officeart/2005/8/layout/chevron2"/>
    <dgm:cxn modelId="{7795945B-8D8F-4257-8D6E-FD59DD80D73D}" type="presParOf" srcId="{FEEC1109-0853-4E02-BD94-D7CDBDCB45A8}" destId="{E784125C-DB83-4C71-94FF-A51AC78AFFE2}" srcOrd="3" destOrd="0" presId="urn:microsoft.com/office/officeart/2005/8/layout/chevron2"/>
    <dgm:cxn modelId="{4B36755A-60AF-47BE-B0FF-3E6846E98763}" type="presParOf" srcId="{FEEC1109-0853-4E02-BD94-D7CDBDCB45A8}" destId="{00588304-1255-472B-A897-CF026BB7F7A7}" srcOrd="4" destOrd="0" presId="urn:microsoft.com/office/officeart/2005/8/layout/chevron2"/>
    <dgm:cxn modelId="{5BC6704A-D750-4A35-ABD8-591084B0A7EB}" type="presParOf" srcId="{00588304-1255-472B-A897-CF026BB7F7A7}" destId="{1B264E62-0CB3-4D09-8044-44D482E6FB98}" srcOrd="0" destOrd="0" presId="urn:microsoft.com/office/officeart/2005/8/layout/chevron2"/>
    <dgm:cxn modelId="{1A200885-9F0D-4E47-A54C-20A4BDB04F69}" type="presParOf" srcId="{00588304-1255-472B-A897-CF026BB7F7A7}" destId="{8958BE53-11E4-4E13-AF6C-C210A96ED9A6}" srcOrd="1" destOrd="0" presId="urn:microsoft.com/office/officeart/2005/8/layout/chevron2"/>
    <dgm:cxn modelId="{124E044A-43C4-44CE-8895-601CE6783B38}" type="presParOf" srcId="{FEEC1109-0853-4E02-BD94-D7CDBDCB45A8}" destId="{572B3CDE-8D72-401A-BB56-DEA67CB3C508}" srcOrd="5" destOrd="0" presId="urn:microsoft.com/office/officeart/2005/8/layout/chevron2"/>
    <dgm:cxn modelId="{662DD9B0-3CBB-4341-9215-F0B99EF6425D}" type="presParOf" srcId="{FEEC1109-0853-4E02-BD94-D7CDBDCB45A8}" destId="{C288A2D8-8C6B-4053-80D1-970EA2E0F773}" srcOrd="6" destOrd="0" presId="urn:microsoft.com/office/officeart/2005/8/layout/chevron2"/>
    <dgm:cxn modelId="{3503B736-2D3B-4267-B4EA-96D782AF153F}" type="presParOf" srcId="{C288A2D8-8C6B-4053-80D1-970EA2E0F773}" destId="{D95AAA05-1B06-4454-A34B-4926EED16E21}" srcOrd="0" destOrd="0" presId="urn:microsoft.com/office/officeart/2005/8/layout/chevron2"/>
    <dgm:cxn modelId="{A30E8896-220E-40A3-9628-B26D3A676C9D}" type="presParOf" srcId="{C288A2D8-8C6B-4053-80D1-970EA2E0F773}" destId="{D655C50A-84B3-4295-AD13-C2091990247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A5F692-DAE1-43D7-8E67-C6BAC48FA2FF}">
      <dsp:nvSpPr>
        <dsp:cNvPr id="0" name=""/>
        <dsp:cNvSpPr/>
      </dsp:nvSpPr>
      <dsp:spPr>
        <a:xfrm rot="5400000">
          <a:off x="-182637" y="182934"/>
          <a:ext cx="1217585" cy="852309"/>
        </a:xfrm>
        <a:prstGeom prst="chevron">
          <a:avLst/>
        </a:prstGeom>
        <a:solidFill>
          <a:srgbClr val="759B15"/>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a:t>
          </a:r>
          <a:endParaRPr lang="en-US" sz="2500" kern="1200" dirty="0">
            <a:latin typeface="Times New Roman" pitchFamily="18" charset="0"/>
            <a:cs typeface="Times New Roman" pitchFamily="18" charset="0"/>
          </a:endParaRPr>
        </a:p>
      </dsp:txBody>
      <dsp:txXfrm rot="5400000">
        <a:off x="-182637" y="182934"/>
        <a:ext cx="1217585" cy="852309"/>
      </dsp:txXfrm>
    </dsp:sp>
    <dsp:sp modelId="{ACD09D9A-8C91-41EE-AA10-C4C605000114}">
      <dsp:nvSpPr>
        <dsp:cNvPr id="0" name=""/>
        <dsp:cNvSpPr/>
      </dsp:nvSpPr>
      <dsp:spPr>
        <a:xfrm rot="5400000">
          <a:off x="2423612" y="-1571006"/>
          <a:ext cx="791430" cy="3934036"/>
        </a:xfrm>
        <a:prstGeom prst="round2SameRect">
          <a:avLst/>
        </a:prstGeom>
        <a:solidFill>
          <a:schemeClr val="lt1">
            <a:alpha val="90000"/>
            <a:hueOff val="0"/>
            <a:satOff val="0"/>
            <a:lumOff val="0"/>
            <a:alphaOff val="0"/>
          </a:schemeClr>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latin typeface="Times New Roman" pitchFamily="18" charset="0"/>
              <a:cs typeface="Times New Roman" pitchFamily="18" charset="0"/>
            </a:rPr>
            <a:t>Introduction</a:t>
          </a:r>
          <a:endParaRPr lang="en-US" sz="2400" kern="1200" dirty="0">
            <a:latin typeface="Times New Roman" pitchFamily="18" charset="0"/>
            <a:cs typeface="Times New Roman" pitchFamily="18" charset="0"/>
          </a:endParaRPr>
        </a:p>
      </dsp:txBody>
      <dsp:txXfrm rot="5400000">
        <a:off x="2423612" y="-1571006"/>
        <a:ext cx="791430" cy="3934036"/>
      </dsp:txXfrm>
    </dsp:sp>
    <dsp:sp modelId="{859E10B0-A0CD-490F-BD06-FEC6BE8D6136}">
      <dsp:nvSpPr>
        <dsp:cNvPr id="0" name=""/>
        <dsp:cNvSpPr/>
      </dsp:nvSpPr>
      <dsp:spPr>
        <a:xfrm rot="5400000">
          <a:off x="-182637" y="1253260"/>
          <a:ext cx="1217585" cy="852309"/>
        </a:xfrm>
        <a:prstGeom prst="chevron">
          <a:avLst/>
        </a:prstGeom>
        <a:solidFill>
          <a:srgbClr val="759B15"/>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II</a:t>
          </a:r>
          <a:endParaRPr lang="en-US" sz="2500" kern="1200" dirty="0">
            <a:latin typeface="Times New Roman" pitchFamily="18" charset="0"/>
            <a:cs typeface="Times New Roman" pitchFamily="18" charset="0"/>
          </a:endParaRPr>
        </a:p>
      </dsp:txBody>
      <dsp:txXfrm rot="5400000">
        <a:off x="-182637" y="1253260"/>
        <a:ext cx="1217585" cy="852309"/>
      </dsp:txXfrm>
    </dsp:sp>
    <dsp:sp modelId="{3761D01F-D806-43B2-AD14-78D323C9A6C8}">
      <dsp:nvSpPr>
        <dsp:cNvPr id="0" name=""/>
        <dsp:cNvSpPr/>
      </dsp:nvSpPr>
      <dsp:spPr>
        <a:xfrm rot="5400000">
          <a:off x="2423612" y="-500680"/>
          <a:ext cx="791430" cy="3934036"/>
        </a:xfrm>
        <a:prstGeom prst="round2SameRect">
          <a:avLst/>
        </a:prstGeom>
        <a:solidFill>
          <a:schemeClr val="lt1">
            <a:alpha val="90000"/>
            <a:hueOff val="0"/>
            <a:satOff val="0"/>
            <a:lumOff val="0"/>
            <a:alphaOff val="0"/>
          </a:schemeClr>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ko-KR" sz="2400" kern="1200" dirty="0" smtClean="0">
              <a:latin typeface="Times New Roman" pitchFamily="18" charset="0"/>
              <a:cs typeface="Times New Roman" pitchFamily="18" charset="0"/>
            </a:rPr>
            <a:t>Literature Review</a:t>
          </a:r>
          <a:endParaRPr lang="en-US" sz="2400" kern="1200" dirty="0">
            <a:latin typeface="Times New Roman" pitchFamily="18" charset="0"/>
            <a:cs typeface="Times New Roman" pitchFamily="18" charset="0"/>
          </a:endParaRPr>
        </a:p>
      </dsp:txBody>
      <dsp:txXfrm rot="5400000">
        <a:off x="2423612" y="-500680"/>
        <a:ext cx="791430" cy="3934036"/>
      </dsp:txXfrm>
    </dsp:sp>
    <dsp:sp modelId="{1B264E62-0CB3-4D09-8044-44D482E6FB98}">
      <dsp:nvSpPr>
        <dsp:cNvPr id="0" name=""/>
        <dsp:cNvSpPr/>
      </dsp:nvSpPr>
      <dsp:spPr>
        <a:xfrm rot="5400000">
          <a:off x="-182637" y="2323585"/>
          <a:ext cx="1217585" cy="852309"/>
        </a:xfrm>
        <a:prstGeom prst="chevron">
          <a:avLst/>
        </a:prstGeom>
        <a:solidFill>
          <a:srgbClr val="759B15"/>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IV</a:t>
          </a:r>
          <a:endParaRPr lang="en-US" sz="2500" kern="1200" dirty="0">
            <a:latin typeface="Times New Roman" pitchFamily="18" charset="0"/>
            <a:cs typeface="Times New Roman" pitchFamily="18" charset="0"/>
          </a:endParaRPr>
        </a:p>
      </dsp:txBody>
      <dsp:txXfrm rot="5400000">
        <a:off x="-182637" y="2323585"/>
        <a:ext cx="1217585" cy="852309"/>
      </dsp:txXfrm>
    </dsp:sp>
    <dsp:sp modelId="{8958BE53-11E4-4E13-AF6C-C210A96ED9A6}">
      <dsp:nvSpPr>
        <dsp:cNvPr id="0" name=""/>
        <dsp:cNvSpPr/>
      </dsp:nvSpPr>
      <dsp:spPr>
        <a:xfrm rot="5400000">
          <a:off x="2423612" y="569645"/>
          <a:ext cx="791430" cy="3934036"/>
        </a:xfrm>
        <a:prstGeom prst="round2SameRect">
          <a:avLst/>
        </a:prstGeom>
        <a:solidFill>
          <a:schemeClr val="lt1">
            <a:alpha val="90000"/>
            <a:hueOff val="0"/>
            <a:satOff val="0"/>
            <a:lumOff val="0"/>
            <a:alphaOff val="0"/>
          </a:schemeClr>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Finding</a:t>
          </a:r>
          <a:endParaRPr lang="en-US" sz="2400" kern="1200" dirty="0">
            <a:latin typeface="Times New Roman" pitchFamily="18" charset="0"/>
            <a:cs typeface="Times New Roman" pitchFamily="18" charset="0"/>
          </a:endParaRPr>
        </a:p>
      </dsp:txBody>
      <dsp:txXfrm rot="5400000">
        <a:off x="2423612" y="569645"/>
        <a:ext cx="791430" cy="3934036"/>
      </dsp:txXfrm>
    </dsp:sp>
    <dsp:sp modelId="{D95AAA05-1B06-4454-A34B-4926EED16E21}">
      <dsp:nvSpPr>
        <dsp:cNvPr id="0" name=""/>
        <dsp:cNvSpPr/>
      </dsp:nvSpPr>
      <dsp:spPr>
        <a:xfrm rot="5400000">
          <a:off x="-182637" y="3393911"/>
          <a:ext cx="1217585" cy="852309"/>
        </a:xfrm>
        <a:prstGeom prst="chevron">
          <a:avLst/>
        </a:prstGeom>
        <a:solidFill>
          <a:srgbClr val="759B15"/>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V</a:t>
          </a:r>
          <a:endParaRPr lang="en-US" sz="2500" kern="1200" dirty="0">
            <a:latin typeface="Times New Roman" pitchFamily="18" charset="0"/>
            <a:cs typeface="Times New Roman" pitchFamily="18" charset="0"/>
          </a:endParaRPr>
        </a:p>
      </dsp:txBody>
      <dsp:txXfrm rot="5400000">
        <a:off x="-182637" y="3393911"/>
        <a:ext cx="1217585" cy="852309"/>
      </dsp:txXfrm>
    </dsp:sp>
    <dsp:sp modelId="{D655C50A-84B3-4295-AD13-C20919902472}">
      <dsp:nvSpPr>
        <dsp:cNvPr id="0" name=""/>
        <dsp:cNvSpPr/>
      </dsp:nvSpPr>
      <dsp:spPr>
        <a:xfrm rot="5400000">
          <a:off x="2423612" y="1639970"/>
          <a:ext cx="791430" cy="3934036"/>
        </a:xfrm>
        <a:prstGeom prst="round2SameRect">
          <a:avLst/>
        </a:prstGeom>
        <a:solidFill>
          <a:schemeClr val="lt1">
            <a:alpha val="90000"/>
            <a:hueOff val="0"/>
            <a:satOff val="0"/>
            <a:lumOff val="0"/>
            <a:alphaOff val="0"/>
          </a:schemeClr>
        </a:solidFill>
        <a:ln w="25400" cap="flat" cmpd="sng" algn="ctr">
          <a:solidFill>
            <a:srgbClr val="85B018"/>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Conclusion</a:t>
          </a:r>
          <a:endParaRPr lang="en-US" sz="2400" kern="1200" dirty="0">
            <a:latin typeface="Times New Roman" pitchFamily="18" charset="0"/>
            <a:cs typeface="Times New Roman" pitchFamily="18" charset="0"/>
          </a:endParaRPr>
        </a:p>
      </dsp:txBody>
      <dsp:txXfrm rot="5400000">
        <a:off x="2423612" y="1639970"/>
        <a:ext cx="791430" cy="39340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5C8EFF7-D279-416B-B3FF-985232016B2F}"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D59CC1D-D735-4928-B827-10A7F451EAC2}"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A34866-008A-472A-9EA8-95F810511EE9}"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99E891-BA59-417C-B024-748846A949C4}"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FC4C8E9-9A99-4E6E-B11C-D59D967773F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F63F708-9DE3-48E5-AF40-E47447BB2378}"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D90996D-6FC1-4C05-9344-7FAC901A734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BC2F213-4DB4-4557-844C-FBC64B3ED578}"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0ED326D-6154-4EAC-AE0D-6543A9CFFA7B}"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382706E-3AEB-4971-B1C1-FB95F48AC151}"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85396CD-BD5A-481B-845F-F6130E8AC44F}"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4EA713CE-AB4D-4731-8252-9D1C9621379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1285875"/>
            <a:ext cx="9144000" cy="2000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5" name="Rectangle 14"/>
          <p:cNvSpPr>
            <a:spLocks noChangeArrowheads="1"/>
          </p:cNvSpPr>
          <p:nvPr/>
        </p:nvSpPr>
        <p:spPr bwMode="auto">
          <a:xfrm>
            <a:off x="71438" y="6100724"/>
            <a:ext cx="8786812" cy="400110"/>
          </a:xfrm>
          <a:prstGeom prst="rect">
            <a:avLst/>
          </a:prstGeom>
          <a:noFill/>
          <a:ln w="9525">
            <a:noFill/>
            <a:miter lim="800000"/>
            <a:headEnd/>
            <a:tailEnd/>
          </a:ln>
        </p:spPr>
        <p:txBody>
          <a:bodyPr>
            <a:spAutoFit/>
          </a:bodyPr>
          <a:lstStyle/>
          <a:p>
            <a:pPr algn="r"/>
            <a:r>
              <a:rPr lang="en-US" sz="2000" b="1" dirty="0">
                <a:solidFill>
                  <a:srgbClr val="000000"/>
                </a:solidFill>
                <a:latin typeface="Times New Roman" pitchFamily="18" charset="0"/>
                <a:cs typeface="Times New Roman" pitchFamily="18" charset="0"/>
              </a:rPr>
              <a:t>N</a:t>
            </a:r>
            <a:r>
              <a:rPr lang="en-US" sz="2000" dirty="0">
                <a:solidFill>
                  <a:srgbClr val="000000"/>
                </a:solidFill>
                <a:latin typeface="Times New Roman" pitchFamily="18" charset="0"/>
                <a:cs typeface="Times New Roman" pitchFamily="18" charset="0"/>
              </a:rPr>
              <a:t>ational </a:t>
            </a:r>
            <a:r>
              <a:rPr lang="en-US" sz="2000" b="1" dirty="0">
                <a:solidFill>
                  <a:srgbClr val="000000"/>
                </a:solidFill>
                <a:latin typeface="Times New Roman" pitchFamily="18" charset="0"/>
                <a:cs typeface="Times New Roman" pitchFamily="18" charset="0"/>
              </a:rPr>
              <a:t>P</a:t>
            </a:r>
            <a:r>
              <a:rPr lang="en-US" sz="2000" dirty="0">
                <a:solidFill>
                  <a:srgbClr val="000000"/>
                </a:solidFill>
                <a:latin typeface="Times New Roman" pitchFamily="18" charset="0"/>
                <a:cs typeface="Times New Roman" pitchFamily="18" charset="0"/>
              </a:rPr>
              <a:t>ingtung </a:t>
            </a:r>
            <a:r>
              <a:rPr lang="en-US" sz="2000" b="1" dirty="0">
                <a:solidFill>
                  <a:srgbClr val="000000"/>
                </a:solidFill>
                <a:latin typeface="Times New Roman" pitchFamily="18" charset="0"/>
                <a:cs typeface="Times New Roman" pitchFamily="18" charset="0"/>
              </a:rPr>
              <a:t>U</a:t>
            </a:r>
            <a:r>
              <a:rPr lang="en-US" sz="2000" dirty="0">
                <a:solidFill>
                  <a:srgbClr val="000000"/>
                </a:solidFill>
                <a:latin typeface="Times New Roman" pitchFamily="18" charset="0"/>
                <a:cs typeface="Times New Roman" pitchFamily="18" charset="0"/>
              </a:rPr>
              <a:t>niversity of </a:t>
            </a:r>
            <a:r>
              <a:rPr lang="en-US" sz="2000" b="1" dirty="0">
                <a:solidFill>
                  <a:srgbClr val="000000"/>
                </a:solidFill>
                <a:latin typeface="Times New Roman" pitchFamily="18" charset="0"/>
                <a:cs typeface="Times New Roman" pitchFamily="18" charset="0"/>
              </a:rPr>
              <a:t>S</a:t>
            </a:r>
            <a:r>
              <a:rPr lang="en-US" sz="2000" dirty="0">
                <a:solidFill>
                  <a:srgbClr val="000000"/>
                </a:solidFill>
                <a:latin typeface="Times New Roman" pitchFamily="18" charset="0"/>
                <a:cs typeface="Times New Roman" pitchFamily="18" charset="0"/>
              </a:rPr>
              <a:t>cience and </a:t>
            </a:r>
            <a:r>
              <a:rPr lang="en-US" sz="2000" b="1" dirty="0">
                <a:solidFill>
                  <a:srgbClr val="000000"/>
                </a:solidFill>
                <a:latin typeface="Times New Roman" pitchFamily="18" charset="0"/>
                <a:cs typeface="Times New Roman" pitchFamily="18" charset="0"/>
              </a:rPr>
              <a:t>T</a:t>
            </a:r>
            <a:r>
              <a:rPr lang="en-US" sz="2000" dirty="0">
                <a:solidFill>
                  <a:srgbClr val="000000"/>
                </a:solidFill>
                <a:latin typeface="Times New Roman" pitchFamily="18" charset="0"/>
                <a:cs typeface="Times New Roman" pitchFamily="18" charset="0"/>
              </a:rPr>
              <a:t>echnology (NPUST</a:t>
            </a: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Taiwan</a:t>
            </a:r>
          </a:p>
        </p:txBody>
      </p:sp>
      <p:sp>
        <p:nvSpPr>
          <p:cNvPr id="5" name="Rectangle 13"/>
          <p:cNvSpPr>
            <a:spLocks noChangeArrowheads="1"/>
          </p:cNvSpPr>
          <p:nvPr/>
        </p:nvSpPr>
        <p:spPr bwMode="auto">
          <a:xfrm>
            <a:off x="357188" y="357188"/>
            <a:ext cx="8786812" cy="430212"/>
          </a:xfrm>
          <a:prstGeom prst="rect">
            <a:avLst/>
          </a:prstGeom>
          <a:noFill/>
          <a:ln w="9525">
            <a:noFill/>
            <a:miter lim="800000"/>
            <a:headEnd/>
            <a:tailEnd/>
          </a:ln>
        </p:spPr>
        <p:txBody>
          <a:bodyPr anchor="ctr">
            <a:spAutoFit/>
          </a:bodyPr>
          <a:lstStyle/>
          <a:p>
            <a:pPr eaLnBrk="0" hangingPunct="0">
              <a:defRPr/>
            </a:pPr>
            <a:r>
              <a:rPr lang="en-US" altLang="zh-TW" sz="22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rPr>
              <a:t>2013 4th International Conference on Agriculture and Animal Science</a:t>
            </a:r>
            <a:endParaRPr lang="zh-TW" altLang="en-US" sz="2200" b="1" dirty="0">
              <a:solidFill>
                <a:schemeClr val="bg1"/>
              </a:solidFill>
              <a:effectLst>
                <a:outerShdw blurRad="38100" dist="38100" dir="2700000" algn="tl">
                  <a:srgbClr val="000000">
                    <a:alpha val="43137"/>
                  </a:srgbClr>
                </a:outerShdw>
              </a:effectLst>
              <a:latin typeface="Arial" pitchFamily="34" charset="0"/>
              <a:ea typeface="PMingLiU" pitchFamily="18" charset="-120"/>
              <a:cs typeface="Arial" pitchFamily="34" charset="0"/>
            </a:endParaRPr>
          </a:p>
        </p:txBody>
      </p:sp>
      <p:sp>
        <p:nvSpPr>
          <p:cNvPr id="6" name="TextBox 2"/>
          <p:cNvSpPr txBox="1">
            <a:spLocks noChangeArrowheads="1"/>
          </p:cNvSpPr>
          <p:nvPr/>
        </p:nvSpPr>
        <p:spPr bwMode="auto">
          <a:xfrm>
            <a:off x="2286000" y="4786322"/>
            <a:ext cx="6572250" cy="861774"/>
          </a:xfrm>
          <a:prstGeom prst="rect">
            <a:avLst/>
          </a:prstGeom>
          <a:noFill/>
          <a:ln w="9525">
            <a:noFill/>
            <a:miter lim="800000"/>
            <a:headEnd/>
            <a:tailEnd/>
          </a:ln>
        </p:spPr>
        <p:txBody>
          <a:bodyPr>
            <a:spAutoFit/>
          </a:bodyPr>
          <a:lstStyle/>
          <a:p>
            <a:pPr algn="r">
              <a:defRPr/>
            </a:pPr>
            <a:r>
              <a:rPr lang="en-US" sz="1400" dirty="0">
                <a:solidFill>
                  <a:srgbClr val="000000"/>
                </a:solidFill>
                <a:latin typeface="Times New Roman" pitchFamily="18" charset="0"/>
                <a:cs typeface="Times New Roman" pitchFamily="18" charset="0"/>
              </a:rPr>
              <a:t>November 24, 2013 </a:t>
            </a:r>
          </a:p>
          <a:p>
            <a:pPr algn="r">
              <a:defRPr/>
            </a:pPr>
            <a:r>
              <a:rPr lang="en-US"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Presenter:</a:t>
            </a:r>
            <a:r>
              <a:rPr lang="en-US"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Phongphanich  </a:t>
            </a: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Nara (Mr</a:t>
            </a:r>
            <a:r>
              <a:rPr lang="en-US"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algn="r">
              <a:defRPr/>
            </a:pP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Advisers: Guan-Guay Mao and </a:t>
            </a:r>
            <a:r>
              <a:rPr lang="en-US"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Tsair-Bor Yen</a:t>
            </a:r>
          </a:p>
        </p:txBody>
      </p:sp>
      <p:sp>
        <p:nvSpPr>
          <p:cNvPr id="3078" name="Rectangle 8"/>
          <p:cNvSpPr>
            <a:spLocks noChangeArrowheads="1"/>
          </p:cNvSpPr>
          <p:nvPr/>
        </p:nvSpPr>
        <p:spPr bwMode="auto">
          <a:xfrm>
            <a:off x="1571625" y="5691207"/>
            <a:ext cx="7286625" cy="523875"/>
          </a:xfrm>
          <a:prstGeom prst="rect">
            <a:avLst/>
          </a:prstGeom>
          <a:noFill/>
          <a:ln w="9525">
            <a:noFill/>
            <a:miter lim="800000"/>
            <a:headEnd/>
            <a:tailEnd/>
          </a:ln>
        </p:spPr>
        <p:txBody>
          <a:bodyPr>
            <a:spAutoFit/>
          </a:bodyPr>
          <a:lstStyle/>
          <a:p>
            <a:pPr algn="r"/>
            <a:r>
              <a:rPr lang="en-US" sz="1400" dirty="0">
                <a:solidFill>
                  <a:srgbClr val="000000"/>
                </a:solidFill>
                <a:latin typeface="Times New Roman" pitchFamily="18" charset="0"/>
                <a:cs typeface="Times New Roman" pitchFamily="18" charset="0"/>
              </a:rPr>
              <a:t>Graduate Institute of </a:t>
            </a:r>
            <a:r>
              <a:rPr lang="en-US" sz="1400" b="1" dirty="0">
                <a:solidFill>
                  <a:srgbClr val="000000"/>
                </a:solidFill>
                <a:latin typeface="Times New Roman" pitchFamily="18" charset="0"/>
                <a:cs typeface="Times New Roman" pitchFamily="18" charset="0"/>
              </a:rPr>
              <a:t>L</a:t>
            </a:r>
            <a:r>
              <a:rPr lang="en-US" sz="1400" dirty="0">
                <a:solidFill>
                  <a:srgbClr val="000000"/>
                </a:solidFill>
                <a:latin typeface="Times New Roman" pitchFamily="18" charset="0"/>
                <a:cs typeface="Times New Roman" pitchFamily="18" charset="0"/>
              </a:rPr>
              <a:t>andscape </a:t>
            </a:r>
            <a:r>
              <a:rPr lang="en-US" sz="1400" b="1" dirty="0">
                <a:solidFill>
                  <a:srgbClr val="000000"/>
                </a:solidFill>
                <a:latin typeface="Times New Roman" pitchFamily="18" charset="0"/>
                <a:cs typeface="Times New Roman" pitchFamily="18" charset="0"/>
              </a:rPr>
              <a:t>A</a:t>
            </a:r>
            <a:r>
              <a:rPr lang="en-US" sz="1400" dirty="0">
                <a:solidFill>
                  <a:srgbClr val="000000"/>
                </a:solidFill>
                <a:latin typeface="Times New Roman" pitchFamily="18" charset="0"/>
                <a:cs typeface="Times New Roman" pitchFamily="18" charset="0"/>
              </a:rPr>
              <a:t>rchitecture and </a:t>
            </a:r>
            <a:r>
              <a:rPr lang="en-US" sz="1400" b="1" dirty="0">
                <a:solidFill>
                  <a:srgbClr val="000000"/>
                </a:solidFill>
                <a:latin typeface="Times New Roman" pitchFamily="18" charset="0"/>
                <a:cs typeface="Times New Roman" pitchFamily="18" charset="0"/>
              </a:rPr>
              <a:t>R</a:t>
            </a:r>
            <a:r>
              <a:rPr lang="en-US" sz="1400" dirty="0">
                <a:solidFill>
                  <a:srgbClr val="000000"/>
                </a:solidFill>
                <a:latin typeface="Times New Roman" pitchFamily="18" charset="0"/>
                <a:cs typeface="Times New Roman" pitchFamily="18" charset="0"/>
              </a:rPr>
              <a:t>ecreation </a:t>
            </a:r>
            <a:r>
              <a:rPr lang="en-US" sz="1400" b="1" dirty="0">
                <a:solidFill>
                  <a:srgbClr val="000000"/>
                </a:solidFill>
                <a:latin typeface="Times New Roman" pitchFamily="18" charset="0"/>
                <a:cs typeface="Times New Roman" pitchFamily="18" charset="0"/>
              </a:rPr>
              <a:t>M</a:t>
            </a:r>
            <a:r>
              <a:rPr lang="en-US" sz="1400" dirty="0">
                <a:solidFill>
                  <a:srgbClr val="000000"/>
                </a:solidFill>
                <a:latin typeface="Times New Roman" pitchFamily="18" charset="0"/>
                <a:cs typeface="Times New Roman" pitchFamily="18" charset="0"/>
              </a:rPr>
              <a:t>anagement (LARM)</a:t>
            </a:r>
          </a:p>
          <a:p>
            <a:pPr algn="r"/>
            <a:r>
              <a:rPr lang="en-US" sz="1400" b="1" dirty="0">
                <a:solidFill>
                  <a:srgbClr val="000000"/>
                </a:solidFill>
                <a:latin typeface="Times New Roman" pitchFamily="18" charset="0"/>
                <a:cs typeface="Times New Roman" pitchFamily="18" charset="0"/>
              </a:rPr>
              <a:t>D</a:t>
            </a:r>
            <a:r>
              <a:rPr lang="en-US" sz="1400" dirty="0">
                <a:solidFill>
                  <a:srgbClr val="000000"/>
                </a:solidFill>
                <a:latin typeface="Times New Roman" pitchFamily="18" charset="0"/>
                <a:cs typeface="Times New Roman" pitchFamily="18" charset="0"/>
              </a:rPr>
              <a:t>epartment of </a:t>
            </a:r>
            <a:r>
              <a:rPr lang="en-US" sz="1400" b="1" dirty="0">
                <a:solidFill>
                  <a:srgbClr val="000000"/>
                </a:solidFill>
                <a:latin typeface="Times New Roman" pitchFamily="18" charset="0"/>
                <a:cs typeface="Times New Roman" pitchFamily="18" charset="0"/>
              </a:rPr>
              <a:t>T</a:t>
            </a:r>
            <a:r>
              <a:rPr lang="en-US" sz="1400" dirty="0">
                <a:solidFill>
                  <a:srgbClr val="000000"/>
                </a:solidFill>
                <a:latin typeface="Times New Roman" pitchFamily="18" charset="0"/>
                <a:cs typeface="Times New Roman" pitchFamily="18" charset="0"/>
              </a:rPr>
              <a:t>ropical </a:t>
            </a:r>
            <a:r>
              <a:rPr lang="en-US" sz="1400" b="1" dirty="0" smtClean="0">
                <a:solidFill>
                  <a:srgbClr val="000000"/>
                </a:solidFill>
                <a:latin typeface="Times New Roman" pitchFamily="18" charset="0"/>
                <a:cs typeface="Times New Roman" pitchFamily="18" charset="0"/>
              </a:rPr>
              <a:t>A</a:t>
            </a:r>
            <a:r>
              <a:rPr lang="en-US" sz="1400" dirty="0" smtClean="0">
                <a:solidFill>
                  <a:srgbClr val="000000"/>
                </a:solidFill>
                <a:latin typeface="Times New Roman" pitchFamily="18" charset="0"/>
                <a:cs typeface="Times New Roman" pitchFamily="18" charset="0"/>
              </a:rPr>
              <a:t>griculture </a:t>
            </a:r>
            <a:r>
              <a:rPr lang="en-US" sz="1400" dirty="0">
                <a:solidFill>
                  <a:srgbClr val="000000"/>
                </a:solidFill>
                <a:latin typeface="Times New Roman" pitchFamily="18" charset="0"/>
                <a:cs typeface="Times New Roman" pitchFamily="18" charset="0"/>
              </a:rPr>
              <a:t>and </a:t>
            </a:r>
            <a:r>
              <a:rPr lang="en-US" sz="1400" b="1" dirty="0">
                <a:solidFill>
                  <a:srgbClr val="000000"/>
                </a:solidFill>
                <a:latin typeface="Times New Roman" pitchFamily="18" charset="0"/>
                <a:cs typeface="Times New Roman" pitchFamily="18" charset="0"/>
              </a:rPr>
              <a:t>I</a:t>
            </a:r>
            <a:r>
              <a:rPr lang="en-US" sz="1400" dirty="0">
                <a:solidFill>
                  <a:srgbClr val="000000"/>
                </a:solidFill>
                <a:latin typeface="Times New Roman" pitchFamily="18" charset="0"/>
                <a:cs typeface="Times New Roman" pitchFamily="18" charset="0"/>
              </a:rPr>
              <a:t>nternational </a:t>
            </a:r>
            <a:r>
              <a:rPr lang="en-US" sz="1400" b="1" dirty="0">
                <a:solidFill>
                  <a:srgbClr val="000000"/>
                </a:solidFill>
                <a:latin typeface="Times New Roman" pitchFamily="18" charset="0"/>
                <a:cs typeface="Times New Roman" pitchFamily="18" charset="0"/>
              </a:rPr>
              <a:t>C</a:t>
            </a:r>
            <a:r>
              <a:rPr lang="en-US" sz="1400" dirty="0">
                <a:solidFill>
                  <a:srgbClr val="000000"/>
                </a:solidFill>
                <a:latin typeface="Times New Roman" pitchFamily="18" charset="0"/>
                <a:cs typeface="Times New Roman" pitchFamily="18" charset="0"/>
              </a:rPr>
              <a:t>ooperation (DTAIC)  </a:t>
            </a:r>
          </a:p>
        </p:txBody>
      </p:sp>
      <p:sp>
        <p:nvSpPr>
          <p:cNvPr id="8" name="Rectangle 7"/>
          <p:cNvSpPr/>
          <p:nvPr/>
        </p:nvSpPr>
        <p:spPr>
          <a:xfrm>
            <a:off x="357188" y="568325"/>
            <a:ext cx="2479675" cy="646113"/>
          </a:xfrm>
          <a:prstGeom prst="rect">
            <a:avLst/>
          </a:prstGeom>
        </p:spPr>
        <p:txBody>
          <a:bodyPr wrap="none">
            <a:spAutoFit/>
          </a:bodyPr>
          <a:lstStyle/>
          <a:p>
            <a:pPr>
              <a:defRPr/>
            </a:pPr>
            <a:r>
              <a:rPr lang="en-US" altLang="zh-TW" sz="36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rPr>
              <a:t>CAAS 2013</a:t>
            </a:r>
            <a:endParaRPr lang="en-US" sz="3600" dirty="0">
              <a:latin typeface="Arial" pitchFamily="34" charset="0"/>
              <a:cs typeface="Arial" pitchFamily="34" charset="0"/>
            </a:endParaRPr>
          </a:p>
        </p:txBody>
      </p:sp>
      <p:sp>
        <p:nvSpPr>
          <p:cNvPr id="10" name="Rectangle 13"/>
          <p:cNvSpPr>
            <a:spLocks noChangeArrowheads="1"/>
          </p:cNvSpPr>
          <p:nvPr/>
        </p:nvSpPr>
        <p:spPr bwMode="auto">
          <a:xfrm>
            <a:off x="357188" y="1306513"/>
            <a:ext cx="8786812" cy="1908175"/>
          </a:xfrm>
          <a:prstGeom prst="rect">
            <a:avLst/>
          </a:prstGeom>
          <a:noFill/>
          <a:ln w="9525">
            <a:noFill/>
            <a:miter lim="800000"/>
            <a:headEnd/>
            <a:tailEnd/>
          </a:ln>
        </p:spPr>
        <p:txBody>
          <a:bodyPr anchor="ctr">
            <a:spAutoFit/>
          </a:bodyPr>
          <a:lstStyle/>
          <a:p>
            <a:pPr eaLnBrk="0" hangingPunct="0">
              <a:defRPr/>
            </a:pPr>
            <a:r>
              <a:rPr lang="en-US" altLang="zh-TW" sz="44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rPr>
              <a:t>Climate Change Impacts </a:t>
            </a:r>
            <a:r>
              <a:rPr lang="en-US" altLang="zh-TW" sz="40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rPr>
              <a:t>on </a:t>
            </a:r>
            <a:r>
              <a:rPr lang="en-US" altLang="zh-TW" sz="44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rPr>
              <a:t>Agricultural Products in Thailand: </a:t>
            </a:r>
            <a:endParaRPr lang="en-US" altLang="zh-TW" sz="40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endParaRPr>
          </a:p>
          <a:p>
            <a:pPr eaLnBrk="0" hangingPunct="0">
              <a:defRPr/>
            </a:pPr>
            <a:r>
              <a:rPr lang="en-US" altLang="zh-TW" sz="2600" b="1" dirty="0">
                <a:solidFill>
                  <a:schemeClr val="bg1"/>
                </a:solidFill>
                <a:effectLst>
                  <a:outerShdw blurRad="38100" dist="38100" dir="2700000" algn="tl">
                    <a:srgbClr val="000000">
                      <a:alpha val="43137"/>
                    </a:srgbClr>
                  </a:outerShdw>
                </a:effectLst>
                <a:latin typeface="Times New Roman" pitchFamily="18" charset="0"/>
                <a:ea typeface="DFKai-SB" pitchFamily="65" charset="-120"/>
                <a:cs typeface="Arial" pitchFamily="34" charset="0"/>
              </a:rPr>
              <a:t>A Case Study of Thai Rice at the Chao Phraya River Basin</a:t>
            </a:r>
            <a:endParaRPr lang="zh-TW" altLang="en-US" sz="2600" b="1" dirty="0">
              <a:solidFill>
                <a:schemeClr val="bg1"/>
              </a:solidFill>
              <a:effectLst>
                <a:outerShdw blurRad="38100" dist="38100" dir="2700000" algn="tl">
                  <a:srgbClr val="000000">
                    <a:alpha val="43137"/>
                  </a:srgbClr>
                </a:outerShdw>
              </a:effectLst>
              <a:latin typeface="Arial" pitchFamily="34" charset="0"/>
              <a:ea typeface="PMingLiU" pitchFamily="18" charset="-120"/>
              <a:cs typeface="Arial" pitchFamily="34" charset="0"/>
            </a:endParaRPr>
          </a:p>
        </p:txBody>
      </p:sp>
      <p:sp>
        <p:nvSpPr>
          <p:cNvPr id="14" name="Rectangle 13"/>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58EAB2D0-072A-4EE2-83FC-22328C6E9E27}" type="slidenum">
              <a:rPr lang="de-DE" sz="1050" b="1">
                <a:latin typeface="Times New Roman" pitchFamily="18" charset="0"/>
                <a:cs typeface="Times New Roman" pitchFamily="18" charset="0"/>
              </a:rPr>
              <a:pPr>
                <a:defRPr/>
              </a:pPr>
              <a:t>10</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Thai Rice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323" name="Rectangle 9"/>
          <p:cNvSpPr>
            <a:spLocks noChangeArrowheads="1"/>
          </p:cNvSpPr>
          <p:nvPr/>
        </p:nvSpPr>
        <p:spPr bwMode="auto">
          <a:xfrm>
            <a:off x="361950" y="6572250"/>
            <a:ext cx="8067675"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http://www.chaipat.or.th/chaipat/index.php?option=com_content&amp;task=view&amp;id=40&amp;Itemid=71</a:t>
            </a:r>
            <a:endParaRPr lang="th-TH" sz="1200">
              <a:latin typeface="Times New Roman" pitchFamily="18" charset="0"/>
            </a:endParaRPr>
          </a:p>
        </p:txBody>
      </p:sp>
      <p:sp>
        <p:nvSpPr>
          <p:cNvPr id="13324" name="Rectangle 9"/>
          <p:cNvSpPr>
            <a:spLocks noChangeArrowheads="1"/>
          </p:cNvSpPr>
          <p:nvPr/>
        </p:nvSpPr>
        <p:spPr bwMode="auto">
          <a:xfrm>
            <a:off x="361950" y="6276975"/>
            <a:ext cx="7996238"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6. </a:t>
            </a:r>
            <a:r>
              <a:rPr lang="en-US" dirty="0">
                <a:solidFill>
                  <a:srgbClr val="000000"/>
                </a:solidFill>
                <a:latin typeface="Times New Roman" pitchFamily="18" charset="0"/>
                <a:cs typeface="Times New Roman" pitchFamily="18" charset="0"/>
              </a:rPr>
              <a:t>Types of Thai Rice by the cultivation </a:t>
            </a:r>
            <a:endParaRPr lang="en-US" dirty="0">
              <a:latin typeface="Times New Roman" pitchFamily="18" charset="0"/>
              <a:cs typeface="Times New Roman" pitchFamily="18" charset="0"/>
            </a:endParaRPr>
          </a:p>
        </p:txBody>
      </p:sp>
      <p:sp>
        <p:nvSpPr>
          <p:cNvPr id="13325" name="สี่เหลี่ยมผืนผ้า 12"/>
          <p:cNvSpPr>
            <a:spLocks noChangeArrowheads="1"/>
          </p:cNvSpPr>
          <p:nvPr/>
        </p:nvSpPr>
        <p:spPr bwMode="auto">
          <a:xfrm>
            <a:off x="357188" y="785813"/>
            <a:ext cx="8572500" cy="1692771"/>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smtClean="0">
                <a:solidFill>
                  <a:srgbClr val="000000"/>
                </a:solidFill>
                <a:latin typeface="Times New Roman" pitchFamily="18" charset="0"/>
                <a:cs typeface="Times New Roman" pitchFamily="18" charset="0"/>
              </a:rPr>
              <a:t>Thai </a:t>
            </a:r>
            <a:r>
              <a:rPr lang="en-US" sz="2000" dirty="0">
                <a:solidFill>
                  <a:srgbClr val="000000"/>
                </a:solidFill>
                <a:latin typeface="Times New Roman" pitchFamily="18" charset="0"/>
                <a:cs typeface="Times New Roman" pitchFamily="18" charset="0"/>
              </a:rPr>
              <a:t>rice cycle and rice growing seasons starts in May and ends in September, it can be also divided into two main types by the rice cultivation: </a:t>
            </a:r>
            <a:endParaRPr lang="en-US" sz="2000" dirty="0" smtClean="0">
              <a:solidFill>
                <a:srgbClr val="000000"/>
              </a:solidFill>
              <a:latin typeface="Times New Roman" pitchFamily="18" charset="0"/>
              <a:cs typeface="Times New Roman" pitchFamily="18" charset="0"/>
            </a:endParaRPr>
          </a:p>
          <a:p>
            <a:pPr marL="514350" indent="-514350" algn="just">
              <a:buFont typeface="Wingdings" pitchFamily="2" charset="2"/>
              <a:buChar char="§"/>
            </a:pPr>
            <a:endParaRPr lang="en-US" sz="1000" dirty="0">
              <a:solidFill>
                <a:srgbClr val="000000"/>
              </a:solidFill>
              <a:latin typeface="Times New Roman" pitchFamily="18" charset="0"/>
              <a:cs typeface="Times New Roman" pitchFamily="18" charset="0"/>
            </a:endParaRPr>
          </a:p>
          <a:p>
            <a:pPr marL="971550" lvl="1" indent="-514350" algn="just">
              <a:buFont typeface="Wingdings" pitchFamily="2" charset="2"/>
              <a:buChar char="ü"/>
            </a:pPr>
            <a:r>
              <a:rPr lang="en-US" sz="2000" dirty="0">
                <a:solidFill>
                  <a:srgbClr val="000000"/>
                </a:solidFill>
                <a:latin typeface="Times New Roman" pitchFamily="18" charset="0"/>
                <a:cs typeface="Times New Roman" pitchFamily="18" charset="0"/>
              </a:rPr>
              <a:t>In-season rice or known as the “Major rice” (May to October), </a:t>
            </a:r>
            <a:r>
              <a:rPr lang="en-US" sz="2000" dirty="0" smtClean="0">
                <a:solidFill>
                  <a:srgbClr val="000000"/>
                </a:solidFill>
                <a:latin typeface="Times New Roman" pitchFamily="18" charset="0"/>
                <a:cs typeface="Times New Roman" pitchFamily="18" charset="0"/>
              </a:rPr>
              <a:t> and</a:t>
            </a:r>
          </a:p>
          <a:p>
            <a:pPr marL="971550" lvl="1" indent="-514350" algn="just">
              <a:buFont typeface="Wingdings" pitchFamily="2" charset="2"/>
              <a:buChar char="ü"/>
            </a:pPr>
            <a:endParaRPr lang="en-US" sz="1000" dirty="0">
              <a:solidFill>
                <a:srgbClr val="000000"/>
              </a:solidFill>
              <a:latin typeface="Times New Roman" pitchFamily="18" charset="0"/>
              <a:cs typeface="Times New Roman" pitchFamily="18" charset="0"/>
            </a:endParaRPr>
          </a:p>
          <a:p>
            <a:pPr marL="971550" lvl="1" indent="-514350" algn="just">
              <a:buFont typeface="Wingdings" pitchFamily="2" charset="2"/>
              <a:buChar char="ü"/>
            </a:pPr>
            <a:r>
              <a:rPr lang="en-US" sz="2000" dirty="0">
                <a:solidFill>
                  <a:srgbClr val="000000"/>
                </a:solidFill>
                <a:latin typeface="Times New Roman" pitchFamily="18" charset="0"/>
                <a:cs typeface="Times New Roman" pitchFamily="18" charset="0"/>
              </a:rPr>
              <a:t>Off-season rice or known as the “Second rice” (November to April).</a:t>
            </a:r>
          </a:p>
        </p:txBody>
      </p:sp>
      <p:pic>
        <p:nvPicPr>
          <p:cNvPr id="13326" name="Picture 16" descr="http://www.oknation.net/blog/home/user_data/file_data/201112/01/50096fea1.jpg"/>
          <p:cNvPicPr>
            <a:picLocks noChangeAspect="1" noChangeArrowheads="1"/>
          </p:cNvPicPr>
          <p:nvPr/>
        </p:nvPicPr>
        <p:blipFill>
          <a:blip r:embed="rId2" cstate="print"/>
          <a:srcRect/>
          <a:stretch>
            <a:fillRect/>
          </a:stretch>
        </p:blipFill>
        <p:spPr bwMode="auto">
          <a:xfrm>
            <a:off x="428596" y="3643314"/>
            <a:ext cx="4514696" cy="2600323"/>
          </a:xfrm>
          <a:prstGeom prst="rect">
            <a:avLst/>
          </a:prstGeom>
          <a:noFill/>
          <a:ln w="9525">
            <a:noFill/>
            <a:miter lim="800000"/>
            <a:headEnd/>
            <a:tailEnd/>
          </a:ln>
        </p:spPr>
      </p:pic>
      <p:sp>
        <p:nvSpPr>
          <p:cNvPr id="15" name="Rectangle 14"/>
          <p:cNvSpPr/>
          <p:nvPr/>
        </p:nvSpPr>
        <p:spPr>
          <a:xfrm>
            <a:off x="1214414" y="4286256"/>
            <a:ext cx="3097213" cy="369887"/>
          </a:xfrm>
          <a:prstGeom prst="rect">
            <a:avLst/>
          </a:prstGeom>
        </p:spPr>
        <p:txBody>
          <a:bodyPr wrap="none">
            <a:spAutoFit/>
          </a:bodyPr>
          <a:lstStyle/>
          <a:p>
            <a:pPr>
              <a:defRPr/>
            </a:pPr>
            <a:r>
              <a:rPr lang="en-US" dirty="0">
                <a:effectLst>
                  <a:outerShdw blurRad="38100" dist="38100" dir="2700000" algn="tl">
                    <a:srgbClr val="000000">
                      <a:alpha val="43137"/>
                    </a:srgbClr>
                  </a:outerShdw>
                </a:effectLst>
                <a:latin typeface="Times New Roman" pitchFamily="18" charset="0"/>
                <a:cs typeface="Times New Roman" pitchFamily="18" charset="0"/>
              </a:rPr>
              <a:t>Off-season rice: good irrigation</a:t>
            </a:r>
            <a:endParaRPr lang="en-US" dirty="0">
              <a:effectLst>
                <a:outerShdw blurRad="38100" dist="38100" dir="2700000" algn="tl">
                  <a:srgbClr val="000000">
                    <a:alpha val="43137"/>
                  </a:srgbClr>
                </a:outerShdw>
              </a:effectLst>
            </a:endParaRPr>
          </a:p>
        </p:txBody>
      </p:sp>
      <p:pic>
        <p:nvPicPr>
          <p:cNvPr id="13328" name="Picture 18" descr="http://www.innnews.co.th/images/news/2013/6/429714-01.jpg"/>
          <p:cNvPicPr>
            <a:picLocks noChangeAspect="1" noChangeArrowheads="1"/>
          </p:cNvPicPr>
          <p:nvPr/>
        </p:nvPicPr>
        <p:blipFill>
          <a:blip r:embed="rId3" cstate="print"/>
          <a:srcRect/>
          <a:stretch>
            <a:fillRect/>
          </a:stretch>
        </p:blipFill>
        <p:spPr bwMode="auto">
          <a:xfrm>
            <a:off x="5072066" y="2580306"/>
            <a:ext cx="3857086" cy="2777520"/>
          </a:xfrm>
          <a:prstGeom prst="rect">
            <a:avLst/>
          </a:prstGeom>
          <a:noFill/>
          <a:ln w="9525">
            <a:noFill/>
            <a:miter lim="800000"/>
            <a:headEnd/>
            <a:tailEnd/>
          </a:ln>
        </p:spPr>
      </p:pic>
      <p:sp>
        <p:nvSpPr>
          <p:cNvPr id="14" name="Rectangle 13"/>
          <p:cNvSpPr/>
          <p:nvPr/>
        </p:nvSpPr>
        <p:spPr>
          <a:xfrm>
            <a:off x="5715008" y="4273559"/>
            <a:ext cx="2743200" cy="369887"/>
          </a:xfrm>
          <a:prstGeom prst="rect">
            <a:avLst/>
          </a:prstGeom>
        </p:spPr>
        <p:txBody>
          <a:bodyPr wrap="none">
            <a:spAutoFit/>
          </a:bodyPr>
          <a:lstStyle/>
          <a:p>
            <a:pPr>
              <a:defRPr/>
            </a:pPr>
            <a:r>
              <a:rPr lang="en-US" dirty="0">
                <a:effectLst>
                  <a:outerShdw blurRad="38100" dist="38100" dir="2700000" algn="tl">
                    <a:srgbClr val="000000">
                      <a:alpha val="43137"/>
                    </a:srgbClr>
                  </a:outerShdw>
                </a:effectLst>
                <a:latin typeface="Times New Roman" pitchFamily="18" charset="0"/>
                <a:cs typeface="Times New Roman" pitchFamily="18" charset="0"/>
              </a:rPr>
              <a:t>In-season rice: no irrigation</a:t>
            </a:r>
            <a:endParaRPr lang="en-US"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5" name="Rectangle 6"/>
          <p:cNvSpPr>
            <a:spLocks noChangeArrowheads="1"/>
          </p:cNvSpPr>
          <p:nvPr/>
        </p:nvSpPr>
        <p:spPr bwMode="auto">
          <a:xfrm>
            <a:off x="0" y="400050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6" name="Rectangle 5"/>
          <p:cNvSpPr>
            <a:spLocks noChangeArrowheads="1"/>
          </p:cNvSpPr>
          <p:nvPr/>
        </p:nvSpPr>
        <p:spPr bwMode="auto">
          <a:xfrm>
            <a:off x="0" y="3143250"/>
            <a:ext cx="9144000" cy="646113"/>
          </a:xfrm>
          <a:prstGeom prst="rect">
            <a:avLst/>
          </a:prstGeom>
          <a:noFill/>
          <a:ln w="9525">
            <a:noFill/>
            <a:miter lim="800000"/>
            <a:headEnd/>
            <a:tailEnd/>
          </a:ln>
        </p:spPr>
        <p:txBody>
          <a:bodyPr anchor="ctr">
            <a:spAutoFit/>
          </a:bodyPr>
          <a:lstStyle/>
          <a:p>
            <a:pPr algn="ctr">
              <a:defRPr/>
            </a:pP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Finding</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706CCC84-B33E-4A5F-8375-88B524787599}" type="slidenum">
              <a:rPr lang="de-DE" sz="1050" b="1">
                <a:latin typeface="Times New Roman" pitchFamily="18" charset="0"/>
                <a:cs typeface="Times New Roman" pitchFamily="18" charset="0"/>
              </a:rPr>
              <a:pPr>
                <a:defRPr/>
              </a:pPr>
              <a:t>12</a:t>
            </a:fld>
            <a:endParaRPr lang="de-DE" sz="1050" b="1" dirty="0">
              <a:latin typeface="Times New Roman" pitchFamily="18" charset="0"/>
              <a:cs typeface="Times New Roman" pitchFamily="18" charset="0"/>
            </a:endParaRPr>
          </a:p>
        </p:txBody>
      </p:sp>
      <p:sp>
        <p:nvSpPr>
          <p:cNvPr id="15370" name="Rectangle 9"/>
          <p:cNvSpPr>
            <a:spLocks noChangeArrowheads="1"/>
          </p:cNvSpPr>
          <p:nvPr/>
        </p:nvSpPr>
        <p:spPr bwMode="auto">
          <a:xfrm>
            <a:off x="361950" y="6572250"/>
            <a:ext cx="6281738" cy="277813"/>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Office for the Coordination of Humanitarian Affairs (OCHA)</a:t>
            </a:r>
            <a:endParaRPr lang="th-TH" sz="1200">
              <a:latin typeface="Times New Roman" pitchFamily="18" charset="0"/>
            </a:endParaRPr>
          </a:p>
        </p:txBody>
      </p:sp>
      <p:sp>
        <p:nvSpPr>
          <p:cNvPr id="15371" name="Rectangle 9"/>
          <p:cNvSpPr>
            <a:spLocks noChangeArrowheads="1"/>
          </p:cNvSpPr>
          <p:nvPr/>
        </p:nvSpPr>
        <p:spPr bwMode="auto">
          <a:xfrm>
            <a:off x="361950" y="6276975"/>
            <a:ext cx="7996238"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7. </a:t>
            </a:r>
            <a:r>
              <a:rPr lang="en-US" dirty="0">
                <a:latin typeface="Times New Roman" pitchFamily="18" charset="0"/>
                <a:cs typeface="Times New Roman" pitchFamily="18" charset="0"/>
              </a:rPr>
              <a:t>Thailand: Floods as of 21 December 2011</a:t>
            </a:r>
          </a:p>
        </p:txBody>
      </p:sp>
      <p:sp>
        <p:nvSpPr>
          <p:cNvPr id="15372" name="สี่เหลี่ยมผืนผ้า 12"/>
          <p:cNvSpPr>
            <a:spLocks noChangeArrowheads="1"/>
          </p:cNvSpPr>
          <p:nvPr/>
        </p:nvSpPr>
        <p:spPr bwMode="auto">
          <a:xfrm>
            <a:off x="4714875" y="785813"/>
            <a:ext cx="4214813" cy="3170099"/>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World Bank reported that the 2011 flood has caused an estimate </a:t>
            </a:r>
            <a:r>
              <a:rPr lang="en-US" sz="2000" b="1" dirty="0" smtClean="0">
                <a:latin typeface="Times New Roman" pitchFamily="18" charset="0"/>
                <a:cs typeface="Times New Roman" pitchFamily="18" charset="0"/>
              </a:rPr>
              <a:t>45.7 US billion</a:t>
            </a: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in economic damages and losses </a:t>
            </a:r>
            <a:r>
              <a:rPr lang="en-US" sz="2000" dirty="0">
                <a:latin typeface="Times New Roman" pitchFamily="18" charset="0"/>
                <a:cs typeface="Times New Roman" pitchFamily="18" charset="0"/>
              </a:rPr>
              <a:t>(World Bank, 2012).</a:t>
            </a:r>
          </a:p>
          <a:p>
            <a:pPr marL="514350" indent="-514350" algn="just">
              <a:buFont typeface="Wingdings" pitchFamily="2" charset="2"/>
              <a:buChar char="§"/>
            </a:pPr>
            <a:endParaRPr lang="en-US" sz="2000" dirty="0">
              <a:latin typeface="Times New Roman" pitchFamily="18" charset="0"/>
              <a:cs typeface="Times New Roman" pitchFamily="18" charset="0"/>
            </a:endParaRPr>
          </a:p>
          <a:p>
            <a:pPr marL="514350" indent="-514350" algn="just">
              <a:buFont typeface="Wingdings" pitchFamily="2" charset="2"/>
              <a:buChar char="§"/>
            </a:pPr>
            <a:r>
              <a:rPr lang="en-US" sz="2000" dirty="0">
                <a:latin typeface="Times New Roman" pitchFamily="18" charset="0"/>
                <a:cs typeface="Times New Roman" pitchFamily="18" charset="0"/>
              </a:rPr>
              <a:t>The 2011 flood was also claimed that this disaster has ranked as </a:t>
            </a:r>
            <a:r>
              <a:rPr lang="en-US" sz="2000" b="1" dirty="0">
                <a:latin typeface="Times New Roman" pitchFamily="18" charset="0"/>
                <a:cs typeface="Times New Roman" pitchFamily="18" charset="0"/>
              </a:rPr>
              <a:t>the</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world’s fourth costliest disaster as of 2011</a:t>
            </a:r>
            <a:r>
              <a:rPr lang="en-US" sz="2000" dirty="0">
                <a:latin typeface="Times New Roman" pitchFamily="18" charset="0"/>
                <a:cs typeface="Times New Roman" pitchFamily="18" charset="0"/>
              </a:rPr>
              <a:t> (World Bank, 2012).</a:t>
            </a:r>
          </a:p>
        </p:txBody>
      </p:sp>
      <p:pic>
        <p:nvPicPr>
          <p:cNvPr id="15373" name="Picture 12" descr="THA_flood sitmap_111221.jpg"/>
          <p:cNvPicPr>
            <a:picLocks noChangeAspect="1"/>
          </p:cNvPicPr>
          <p:nvPr/>
        </p:nvPicPr>
        <p:blipFill>
          <a:blip r:embed="rId2" cstate="print"/>
          <a:srcRect l="1817" t="688"/>
          <a:stretch>
            <a:fillRect/>
          </a:stretch>
        </p:blipFill>
        <p:spPr bwMode="auto">
          <a:xfrm>
            <a:off x="449263" y="828675"/>
            <a:ext cx="3979862" cy="5529263"/>
          </a:xfrm>
          <a:prstGeom prst="rect">
            <a:avLst/>
          </a:prstGeom>
          <a:noFill/>
          <a:ln w="9525">
            <a:noFill/>
            <a:miter lim="800000"/>
            <a:headEnd/>
            <a:tailEnd/>
          </a:ln>
        </p:spPr>
      </p:pic>
      <p:sp>
        <p:nvSpPr>
          <p:cNvPr id="12" name="Rectangle 11"/>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Effects of Flooding in Thailand</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00444F92-908C-4BEE-9FDE-36ECB9C1DD25}" type="slidenum">
              <a:rPr lang="de-DE" sz="1050" b="1">
                <a:latin typeface="Times New Roman" pitchFamily="18" charset="0"/>
                <a:cs typeface="Times New Roman" pitchFamily="18" charset="0"/>
              </a:rPr>
              <a:pPr>
                <a:defRPr/>
              </a:pPr>
              <a:t>13</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Effects of Flooding in Thailand</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95"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Source:U.S. Marines , 2011; Aon Corporation, 2012 </a:t>
            </a:r>
            <a:endParaRPr lang="th-TH" sz="1200">
              <a:latin typeface="Times New Roman" pitchFamily="18" charset="0"/>
            </a:endParaRPr>
          </a:p>
        </p:txBody>
      </p:sp>
      <p:sp>
        <p:nvSpPr>
          <p:cNvPr id="16396" name="Rectangle 9"/>
          <p:cNvSpPr>
            <a:spLocks noChangeArrowheads="1"/>
          </p:cNvSpPr>
          <p:nvPr/>
        </p:nvSpPr>
        <p:spPr bwMode="auto">
          <a:xfrm>
            <a:off x="361950" y="6276975"/>
            <a:ext cx="7996238"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Thailand: Floods as of 21 December 2011</a:t>
            </a:r>
          </a:p>
        </p:txBody>
      </p:sp>
      <p:sp>
        <p:nvSpPr>
          <p:cNvPr id="16397" name="สี่เหลี่ยมผืนผ้า 12"/>
          <p:cNvSpPr>
            <a:spLocks noChangeArrowheads="1"/>
          </p:cNvSpPr>
          <p:nvPr/>
        </p:nvSpPr>
        <p:spPr bwMode="auto">
          <a:xfrm>
            <a:off x="4714875" y="785813"/>
            <a:ext cx="4214813" cy="5324475"/>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a:latin typeface="Times New Roman" pitchFamily="18" charset="0"/>
                <a:cs typeface="Times New Roman" pitchFamily="18" charset="0"/>
              </a:rPr>
              <a:t>The flood waters have hit 65 of Thailand’s 77 provinces (84%).</a:t>
            </a:r>
          </a:p>
          <a:p>
            <a:pPr marL="514350" indent="-514350" algn="just">
              <a:buFont typeface="Wingdings" pitchFamily="2" charset="2"/>
              <a:buChar char="§"/>
            </a:pPr>
            <a:endParaRPr lang="en-US" sz="2000">
              <a:latin typeface="Times New Roman" pitchFamily="18" charset="0"/>
              <a:cs typeface="Times New Roman" pitchFamily="18" charset="0"/>
            </a:endParaRPr>
          </a:p>
          <a:p>
            <a:pPr marL="514350" indent="-514350" algn="just">
              <a:buFont typeface="Wingdings" pitchFamily="2" charset="2"/>
              <a:buChar char="§"/>
            </a:pPr>
            <a:r>
              <a:rPr lang="en-US" sz="2000">
                <a:latin typeface="Times New Roman" pitchFamily="18" charset="0"/>
                <a:cs typeface="Times New Roman" pitchFamily="18" charset="0"/>
              </a:rPr>
              <a:t>More </a:t>
            </a:r>
            <a:r>
              <a:rPr lang="en-US" sz="2000" b="1">
                <a:latin typeface="Times New Roman" pitchFamily="18" charset="0"/>
                <a:cs typeface="Times New Roman" pitchFamily="18" charset="0"/>
              </a:rPr>
              <a:t>than 815 people </a:t>
            </a:r>
            <a:r>
              <a:rPr lang="en-US" sz="2000">
                <a:latin typeface="Times New Roman" pitchFamily="18" charset="0"/>
                <a:cs typeface="Times New Roman" pitchFamily="18" charset="0"/>
              </a:rPr>
              <a:t>were killed and affected 13,595,192 million people, and </a:t>
            </a:r>
            <a:r>
              <a:rPr lang="en-US" sz="2000" b="1">
                <a:latin typeface="Times New Roman" pitchFamily="18" charset="0"/>
                <a:cs typeface="Times New Roman" pitchFamily="18" charset="0"/>
              </a:rPr>
              <a:t>damaged agricultural areas 1,836,065.6 million hectares. </a:t>
            </a:r>
          </a:p>
          <a:p>
            <a:pPr marL="514350" indent="-514350" algn="just">
              <a:buFont typeface="Wingdings" pitchFamily="2" charset="2"/>
              <a:buChar char="§"/>
            </a:pPr>
            <a:endParaRPr lang="en-US" sz="2000">
              <a:latin typeface="Times New Roman" pitchFamily="18" charset="0"/>
              <a:cs typeface="Times New Roman" pitchFamily="18" charset="0"/>
            </a:endParaRPr>
          </a:p>
          <a:p>
            <a:pPr marL="514350" indent="-514350" algn="just">
              <a:buFont typeface="Wingdings" pitchFamily="2" charset="2"/>
              <a:buChar char="§"/>
            </a:pPr>
            <a:r>
              <a:rPr lang="en-US" sz="2000">
                <a:latin typeface="Times New Roman" pitchFamily="18" charset="0"/>
                <a:cs typeface="Times New Roman" pitchFamily="18" charset="0"/>
              </a:rPr>
              <a:t>The World Bank has </a:t>
            </a:r>
            <a:r>
              <a:rPr lang="en-US" sz="2000" b="1">
                <a:latin typeface="Times New Roman" pitchFamily="18" charset="0"/>
                <a:cs typeface="Times New Roman" pitchFamily="18" charset="0"/>
              </a:rPr>
              <a:t>estimated 45.7 billion USD in economic damages and losses </a:t>
            </a:r>
            <a:r>
              <a:rPr lang="en-US" sz="2000">
                <a:latin typeface="Times New Roman" pitchFamily="18" charset="0"/>
                <a:cs typeface="Times New Roman" pitchFamily="18" charset="0"/>
              </a:rPr>
              <a:t>due to flooding </a:t>
            </a:r>
          </a:p>
          <a:p>
            <a:pPr marL="514350" indent="-514350" algn="just"/>
            <a:endParaRPr lang="en-US" sz="2000">
              <a:latin typeface="Times New Roman" pitchFamily="18" charset="0"/>
              <a:cs typeface="Times New Roman" pitchFamily="18" charset="0"/>
            </a:endParaRPr>
          </a:p>
          <a:p>
            <a:pPr marL="514350" indent="-514350" algn="just"/>
            <a:r>
              <a:rPr lang="en-US">
                <a:latin typeface="Times New Roman" pitchFamily="18" charset="0"/>
                <a:cs typeface="Times New Roman" pitchFamily="18" charset="0"/>
              </a:rPr>
              <a:t>	</a:t>
            </a:r>
            <a:r>
              <a:rPr lang="en-US" sz="2000">
                <a:latin typeface="Times New Roman" pitchFamily="18" charset="0"/>
                <a:cs typeface="Times New Roman" pitchFamily="18" charset="0"/>
              </a:rPr>
              <a:t>(Aon Corporation, 2012; World Bank, 2012) </a:t>
            </a:r>
            <a:endParaRPr lang="en-US">
              <a:latin typeface="Times New Roman" pitchFamily="18" charset="0"/>
              <a:cs typeface="Times New Roman" pitchFamily="18" charset="0"/>
            </a:endParaRPr>
          </a:p>
          <a:p>
            <a:pPr marL="514350" indent="-514350" algn="just"/>
            <a:r>
              <a:rPr lang="en-US" sz="1000">
                <a:latin typeface="Times New Roman" pitchFamily="18" charset="0"/>
                <a:cs typeface="Times New Roman" pitchFamily="18" charset="0"/>
              </a:rPr>
              <a:t> </a:t>
            </a:r>
          </a:p>
          <a:p>
            <a:pPr marL="514350" indent="-514350" algn="just">
              <a:buFont typeface="Wingdings" pitchFamily="2" charset="2"/>
              <a:buChar char="§"/>
            </a:pPr>
            <a:endParaRPr lang="en-US" sz="1000">
              <a:latin typeface="Times New Roman" pitchFamily="18" charset="0"/>
              <a:cs typeface="Times New Roman" pitchFamily="18" charset="0"/>
            </a:endParaRPr>
          </a:p>
        </p:txBody>
      </p:sp>
      <p:pic>
        <p:nvPicPr>
          <p:cNvPr id="16398" name="Picture 5" descr="thailand-floods-unesco-gate_41930_600x450"/>
          <p:cNvPicPr>
            <a:picLocks noChangeAspect="1" noChangeArrowheads="1"/>
          </p:cNvPicPr>
          <p:nvPr/>
        </p:nvPicPr>
        <p:blipFill>
          <a:blip r:embed="rId2" cstate="print"/>
          <a:srcRect/>
          <a:stretch>
            <a:fillRect/>
          </a:stretch>
        </p:blipFill>
        <p:spPr bwMode="auto">
          <a:xfrm>
            <a:off x="1214438" y="785813"/>
            <a:ext cx="3429000" cy="2286000"/>
          </a:xfrm>
          <a:prstGeom prst="rect">
            <a:avLst/>
          </a:prstGeom>
          <a:noFill/>
          <a:ln w="9525">
            <a:noFill/>
            <a:miter lim="800000"/>
            <a:headEnd/>
            <a:tailEnd/>
          </a:ln>
        </p:spPr>
      </p:pic>
      <p:pic>
        <p:nvPicPr>
          <p:cNvPr id="16399" name="Picture 5" descr="dacicf8c9ci6c889c5c5k"/>
          <p:cNvPicPr>
            <a:picLocks noChangeAspect="1" noChangeArrowheads="1"/>
          </p:cNvPicPr>
          <p:nvPr/>
        </p:nvPicPr>
        <p:blipFill>
          <a:blip r:embed="rId3" cstate="print">
            <a:lum contrast="10000"/>
          </a:blip>
          <a:srcRect/>
          <a:stretch>
            <a:fillRect/>
          </a:stretch>
        </p:blipFill>
        <p:spPr bwMode="auto">
          <a:xfrm>
            <a:off x="0" y="3686175"/>
            <a:ext cx="4643438" cy="2632075"/>
          </a:xfrm>
          <a:prstGeom prst="rect">
            <a:avLst/>
          </a:prstGeom>
          <a:noFill/>
          <a:ln w="9525">
            <a:noFill/>
            <a:miter lim="800000"/>
            <a:headEnd/>
            <a:tailEnd/>
          </a:ln>
        </p:spPr>
      </p:pic>
      <p:pic>
        <p:nvPicPr>
          <p:cNvPr id="16400" name="Picture 9" descr="858ad_111011024328-ayutthaya-woman-horizontal-gallery"/>
          <p:cNvPicPr>
            <a:picLocks noChangeAspect="1" noChangeArrowheads="1"/>
          </p:cNvPicPr>
          <p:nvPr/>
        </p:nvPicPr>
        <p:blipFill>
          <a:blip r:embed="rId4" cstate="print"/>
          <a:srcRect r="26038"/>
          <a:stretch>
            <a:fillRect/>
          </a:stretch>
        </p:blipFill>
        <p:spPr bwMode="auto">
          <a:xfrm>
            <a:off x="0" y="2571750"/>
            <a:ext cx="2347913" cy="1785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63296F9C-D2DE-4664-B3F6-F6306BFD0E0A}" type="slidenum">
              <a:rPr lang="de-DE" sz="1050" b="1">
                <a:latin typeface="Times New Roman" pitchFamily="18" charset="0"/>
                <a:cs typeface="Times New Roman" pitchFamily="18" charset="0"/>
              </a:rPr>
              <a:pPr>
                <a:defRPr/>
              </a:pPr>
              <a:t>14</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Effects of Flooding in Thailand</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419"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http://en.wikipedia.org/wiki/2011_Thailand_floods </a:t>
            </a:r>
            <a:endParaRPr lang="th-TH" sz="1200">
              <a:latin typeface="Times New Roman" pitchFamily="18" charset="0"/>
            </a:endParaRPr>
          </a:p>
        </p:txBody>
      </p:sp>
      <p:sp>
        <p:nvSpPr>
          <p:cNvPr id="17420" name="Rectangle 9"/>
          <p:cNvSpPr>
            <a:spLocks noChangeArrowheads="1"/>
          </p:cNvSpPr>
          <p:nvPr/>
        </p:nvSpPr>
        <p:spPr bwMode="auto">
          <a:xfrm>
            <a:off x="361950" y="6276975"/>
            <a:ext cx="7996238" cy="338138"/>
          </a:xfrm>
          <a:prstGeom prst="rect">
            <a:avLst/>
          </a:prstGeom>
          <a:noFill/>
          <a:ln w="9525">
            <a:noFill/>
            <a:miter lim="800000"/>
            <a:headEnd/>
            <a:tailEnd/>
          </a:ln>
        </p:spPr>
        <p:txBody>
          <a:bodyPr>
            <a:spAutoFit/>
          </a:bodyPr>
          <a:lstStyle/>
          <a:p>
            <a:r>
              <a:rPr lang="en-US" sz="1600" dirty="0">
                <a:latin typeface="Times New Roman" pitchFamily="18" charset="0"/>
                <a:cs typeface="Times New Roman" pitchFamily="18" charset="0"/>
              </a:rPr>
              <a:t>Figure </a:t>
            </a:r>
            <a:r>
              <a:rPr lang="en-US" sz="1600" dirty="0" smtClean="0">
                <a:latin typeface="Times New Roman" pitchFamily="18" charset="0"/>
                <a:cs typeface="Times New Roman" pitchFamily="18" charset="0"/>
              </a:rPr>
              <a:t>9. </a:t>
            </a:r>
            <a:r>
              <a:rPr lang="en-US" sz="1600" dirty="0">
                <a:latin typeface="Times New Roman" pitchFamily="18" charset="0"/>
                <a:cs typeface="Times New Roman" pitchFamily="18" charset="0"/>
              </a:rPr>
              <a:t>Satellite photographs of flooded area in Ayutthaya Provinces (Located in </a:t>
            </a:r>
            <a:r>
              <a:rPr lang="en-US" sz="1600" dirty="0">
                <a:solidFill>
                  <a:srgbClr val="000000"/>
                </a:solidFill>
                <a:latin typeface="Times New Roman" pitchFamily="18" charset="0"/>
                <a:cs typeface="Times New Roman" pitchFamily="18" charset="0"/>
              </a:rPr>
              <a:t>CPRB</a:t>
            </a:r>
            <a:r>
              <a:rPr lang="en-US" sz="1600" dirty="0">
                <a:latin typeface="Times New Roman" pitchFamily="18" charset="0"/>
                <a:cs typeface="Times New Roman" pitchFamily="18" charset="0"/>
              </a:rPr>
              <a:t>) </a:t>
            </a:r>
          </a:p>
        </p:txBody>
      </p:sp>
      <p:pic>
        <p:nvPicPr>
          <p:cNvPr id="17421" name="Picture 11" descr="2011_flooding_in_Ayutthaya_Province-EO-1_merged.jpg"/>
          <p:cNvPicPr>
            <a:picLocks noChangeAspect="1"/>
          </p:cNvPicPr>
          <p:nvPr/>
        </p:nvPicPr>
        <p:blipFill>
          <a:blip r:embed="rId2" cstate="print"/>
          <a:srcRect/>
          <a:stretch>
            <a:fillRect/>
          </a:stretch>
        </p:blipFill>
        <p:spPr bwMode="auto">
          <a:xfrm>
            <a:off x="500063" y="785813"/>
            <a:ext cx="8072437" cy="5510212"/>
          </a:xfrm>
          <a:prstGeom prst="rect">
            <a:avLst/>
          </a:prstGeom>
          <a:noFill/>
          <a:ln w="9525">
            <a:noFill/>
            <a:miter lim="800000"/>
            <a:headEnd/>
            <a:tailEnd/>
          </a:ln>
        </p:spPr>
      </p:pic>
      <p:sp>
        <p:nvSpPr>
          <p:cNvPr id="13" name="Rectangle 12"/>
          <p:cNvSpPr/>
          <p:nvPr/>
        </p:nvSpPr>
        <p:spPr>
          <a:xfrm>
            <a:off x="1857375" y="857250"/>
            <a:ext cx="1484313" cy="830263"/>
          </a:xfrm>
          <a:prstGeom prst="rect">
            <a:avLst/>
          </a:prstGeom>
        </p:spPr>
        <p:txBody>
          <a:bodyPr wrap="none">
            <a:spAutoFit/>
          </a:bodyPr>
          <a:lstStyle/>
          <a:p>
            <a:pPr algn="ctr">
              <a:defRPr/>
            </a:pPr>
            <a:r>
              <a:rPr 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July, 2011</a:t>
            </a:r>
          </a:p>
          <a:p>
            <a:pPr algn="ctr">
              <a:defRPr/>
            </a:pPr>
            <a:r>
              <a:rPr 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(Before) </a:t>
            </a:r>
          </a:p>
        </p:txBody>
      </p:sp>
      <p:sp>
        <p:nvSpPr>
          <p:cNvPr id="14" name="Rectangle 13"/>
          <p:cNvSpPr/>
          <p:nvPr/>
        </p:nvSpPr>
        <p:spPr>
          <a:xfrm>
            <a:off x="5786438" y="857250"/>
            <a:ext cx="1984375" cy="830263"/>
          </a:xfrm>
          <a:prstGeom prst="rect">
            <a:avLst/>
          </a:prstGeom>
        </p:spPr>
        <p:txBody>
          <a:bodyPr wrap="none">
            <a:spAutoFit/>
          </a:bodyPr>
          <a:lstStyle/>
          <a:p>
            <a:pPr algn="ctr">
              <a:defRPr/>
            </a:pPr>
            <a:r>
              <a:rPr 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October, 2011</a:t>
            </a:r>
          </a:p>
          <a:p>
            <a:pPr algn="ctr">
              <a:defRPr/>
            </a:pPr>
            <a:r>
              <a:rPr 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(After)</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D8B4B5D7-025F-4579-8EC0-6259E201A6DF}" type="slidenum">
              <a:rPr lang="de-DE" sz="1050" b="1">
                <a:latin typeface="Times New Roman" pitchFamily="18" charset="0"/>
                <a:cs typeface="Times New Roman" pitchFamily="18" charset="0"/>
              </a:rPr>
              <a:pPr>
                <a:defRPr/>
              </a:pPr>
              <a:t>15</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Effects of Flooding in Thailand</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443"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Aon Corporation, 2012</a:t>
            </a:r>
            <a:endParaRPr lang="th-TH" sz="1200">
              <a:latin typeface="Times New Roman" pitchFamily="18" charset="0"/>
            </a:endParaRPr>
          </a:p>
        </p:txBody>
      </p:sp>
      <p:sp>
        <p:nvSpPr>
          <p:cNvPr id="18444" name="Rectangle 9"/>
          <p:cNvSpPr>
            <a:spLocks noChangeArrowheads="1"/>
          </p:cNvSpPr>
          <p:nvPr/>
        </p:nvSpPr>
        <p:spPr bwMode="auto">
          <a:xfrm>
            <a:off x="361950" y="6276975"/>
            <a:ext cx="7996238"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10. Thailand Floods (2011)</a:t>
            </a:r>
            <a:endParaRPr lang="en-US" dirty="0">
              <a:latin typeface="Times New Roman" pitchFamily="18" charset="0"/>
              <a:cs typeface="Times New Roman" pitchFamily="18" charset="0"/>
            </a:endParaRPr>
          </a:p>
        </p:txBody>
      </p:sp>
      <p:pic>
        <p:nvPicPr>
          <p:cNvPr id="18445" name="Picture 13"/>
          <p:cNvPicPr>
            <a:picLocks noChangeAspect="1" noChangeArrowheads="1"/>
          </p:cNvPicPr>
          <p:nvPr/>
        </p:nvPicPr>
        <p:blipFill>
          <a:blip r:embed="rId2" cstate="print">
            <a:lum contrast="10000"/>
          </a:blip>
          <a:srcRect/>
          <a:stretch>
            <a:fillRect/>
          </a:stretch>
        </p:blipFill>
        <p:spPr bwMode="auto">
          <a:xfrm>
            <a:off x="0" y="785813"/>
            <a:ext cx="4714875" cy="2673350"/>
          </a:xfrm>
          <a:prstGeom prst="rect">
            <a:avLst/>
          </a:prstGeom>
          <a:noFill/>
          <a:ln w="9525">
            <a:noFill/>
            <a:miter lim="800000"/>
            <a:headEnd/>
            <a:tailEnd/>
          </a:ln>
        </p:spPr>
      </p:pic>
      <p:pic>
        <p:nvPicPr>
          <p:cNvPr id="18446" name="Picture 14"/>
          <p:cNvPicPr>
            <a:picLocks noChangeAspect="1" noChangeArrowheads="1"/>
          </p:cNvPicPr>
          <p:nvPr/>
        </p:nvPicPr>
        <p:blipFill>
          <a:blip r:embed="rId3" cstate="print"/>
          <a:srcRect/>
          <a:stretch>
            <a:fillRect/>
          </a:stretch>
        </p:blipFill>
        <p:spPr bwMode="auto">
          <a:xfrm>
            <a:off x="4643438" y="785813"/>
            <a:ext cx="4500562" cy="2679700"/>
          </a:xfrm>
          <a:prstGeom prst="rect">
            <a:avLst/>
          </a:prstGeom>
          <a:noFill/>
          <a:ln w="9525">
            <a:noFill/>
            <a:miter lim="800000"/>
            <a:headEnd/>
            <a:tailEnd/>
          </a:ln>
        </p:spPr>
      </p:pic>
      <p:pic>
        <p:nvPicPr>
          <p:cNvPr id="18447" name="Picture 15"/>
          <p:cNvPicPr>
            <a:picLocks noChangeAspect="1" noChangeArrowheads="1"/>
          </p:cNvPicPr>
          <p:nvPr/>
        </p:nvPicPr>
        <p:blipFill>
          <a:blip r:embed="rId4" cstate="print">
            <a:lum bright="4000"/>
          </a:blip>
          <a:srcRect/>
          <a:stretch>
            <a:fillRect/>
          </a:stretch>
        </p:blipFill>
        <p:spPr bwMode="auto">
          <a:xfrm>
            <a:off x="4649788" y="3429000"/>
            <a:ext cx="4525962" cy="2857500"/>
          </a:xfrm>
          <a:prstGeom prst="rect">
            <a:avLst/>
          </a:prstGeom>
          <a:noFill/>
          <a:ln w="9525">
            <a:noFill/>
            <a:miter lim="800000"/>
            <a:headEnd/>
            <a:tailEnd/>
          </a:ln>
        </p:spPr>
      </p:pic>
      <p:pic>
        <p:nvPicPr>
          <p:cNvPr id="18448" name="Picture 16"/>
          <p:cNvPicPr>
            <a:picLocks noChangeAspect="1" noChangeArrowheads="1"/>
          </p:cNvPicPr>
          <p:nvPr/>
        </p:nvPicPr>
        <p:blipFill>
          <a:blip r:embed="rId5" cstate="print">
            <a:lum contrast="10000"/>
          </a:blip>
          <a:srcRect/>
          <a:stretch>
            <a:fillRect/>
          </a:stretch>
        </p:blipFill>
        <p:spPr bwMode="auto">
          <a:xfrm>
            <a:off x="0" y="3429000"/>
            <a:ext cx="4643438"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60F1C216-8C79-4EAF-94BA-66F8BB70B7EB}" type="slidenum">
              <a:rPr lang="de-DE" sz="1050" b="1">
                <a:latin typeface="Times New Roman" pitchFamily="18" charset="0"/>
                <a:cs typeface="Times New Roman" pitchFamily="18" charset="0"/>
              </a:rPr>
              <a:pPr>
                <a:defRPr/>
              </a:pPr>
              <a:t>16</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Impact of Flood on Thai Rice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467"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http://makanaka.wordpress.com/tag/flood/</a:t>
            </a:r>
            <a:endParaRPr lang="th-TH" sz="1200">
              <a:latin typeface="Times New Roman" pitchFamily="18" charset="0"/>
            </a:endParaRPr>
          </a:p>
        </p:txBody>
      </p:sp>
      <p:sp>
        <p:nvSpPr>
          <p:cNvPr id="19468" name="Rectangle 9"/>
          <p:cNvSpPr>
            <a:spLocks noChangeArrowheads="1"/>
          </p:cNvSpPr>
          <p:nvPr/>
        </p:nvSpPr>
        <p:spPr bwMode="auto">
          <a:xfrm>
            <a:off x="361950" y="6286500"/>
            <a:ext cx="8782050"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Figure </a:t>
            </a:r>
            <a:r>
              <a:rPr lang="en-US" sz="1400" dirty="0" smtClean="0">
                <a:latin typeface="Times New Roman" pitchFamily="18" charset="0"/>
                <a:cs typeface="Times New Roman" pitchFamily="18" charset="0"/>
              </a:rPr>
              <a:t>11. </a:t>
            </a:r>
            <a:r>
              <a:rPr lang="en-US" sz="1400" dirty="0">
                <a:latin typeface="Times New Roman" pitchFamily="18" charset="0"/>
                <a:cs typeface="Times New Roman" pitchFamily="18" charset="0"/>
              </a:rPr>
              <a:t>Cartoon in the Nation expressing the frustration of flood-affected residents with their government</a:t>
            </a:r>
          </a:p>
        </p:txBody>
      </p:sp>
      <p:sp>
        <p:nvSpPr>
          <p:cNvPr id="19469" name="สี่เหลี่ยมผืนผ้า 12"/>
          <p:cNvSpPr>
            <a:spLocks noChangeArrowheads="1"/>
          </p:cNvSpPr>
          <p:nvPr/>
        </p:nvSpPr>
        <p:spPr bwMode="auto">
          <a:xfrm>
            <a:off x="4929188" y="4286250"/>
            <a:ext cx="3929062" cy="1938338"/>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a:latin typeface="Times New Roman" pitchFamily="18" charset="0"/>
                <a:cs typeface="Times New Roman" pitchFamily="18" charset="0"/>
              </a:rPr>
              <a:t>Thai government also reported that the impacts of flood has </a:t>
            </a:r>
            <a:r>
              <a:rPr lang="en-US" sz="2000" b="1" dirty="0">
                <a:latin typeface="Times New Roman" pitchFamily="18" charset="0"/>
                <a:cs typeface="Times New Roman" pitchFamily="18" charset="0"/>
              </a:rPr>
              <a:t>small or absent effected </a:t>
            </a:r>
            <a:r>
              <a:rPr lang="en-US" sz="2000" dirty="0">
                <a:latin typeface="Times New Roman" pitchFamily="18" charset="0"/>
                <a:cs typeface="Times New Roman" pitchFamily="18" charset="0"/>
              </a:rPr>
              <a:t>on the overall of the </a:t>
            </a:r>
            <a:r>
              <a:rPr lang="en-US" sz="2000" b="1" dirty="0">
                <a:latin typeface="Times New Roman" pitchFamily="18" charset="0"/>
                <a:cs typeface="Times New Roman" pitchFamily="18" charset="0"/>
              </a:rPr>
              <a:t>Thailand agriculture export </a:t>
            </a:r>
            <a:r>
              <a:rPr lang="en-US" sz="2000" dirty="0">
                <a:latin typeface="Times New Roman" pitchFamily="18" charset="0"/>
                <a:cs typeface="Times New Roman" pitchFamily="18" charset="0"/>
              </a:rPr>
              <a:t>(Aon Corporation, 2012).</a:t>
            </a:r>
          </a:p>
        </p:txBody>
      </p:sp>
      <p:sp>
        <p:nvSpPr>
          <p:cNvPr id="19470" name="สี่เหลี่ยมผืนผ้า 12"/>
          <p:cNvSpPr>
            <a:spLocks noChangeArrowheads="1"/>
          </p:cNvSpPr>
          <p:nvPr/>
        </p:nvSpPr>
        <p:spPr bwMode="auto">
          <a:xfrm>
            <a:off x="357188" y="785813"/>
            <a:ext cx="3643312" cy="1323975"/>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b="1">
                <a:latin typeface="Times New Roman" pitchFamily="18" charset="0"/>
                <a:cs typeface="Times New Roman" pitchFamily="18" charset="0"/>
              </a:rPr>
              <a:t>Thai government never explains what happened in 2011 and says nothing about climate change.</a:t>
            </a:r>
          </a:p>
        </p:txBody>
      </p:sp>
      <p:pic>
        <p:nvPicPr>
          <p:cNvPr id="19471" name="Picture 4" descr="http://2bangkok.com/files/2011/10/thairath110102.jpg"/>
          <p:cNvPicPr>
            <a:picLocks noChangeAspect="1" noChangeArrowheads="1"/>
          </p:cNvPicPr>
          <p:nvPr/>
        </p:nvPicPr>
        <p:blipFill>
          <a:blip r:embed="rId2" cstate="print"/>
          <a:srcRect/>
          <a:stretch>
            <a:fillRect/>
          </a:stretch>
        </p:blipFill>
        <p:spPr bwMode="auto">
          <a:xfrm>
            <a:off x="4214813" y="928688"/>
            <a:ext cx="4643437" cy="3284537"/>
          </a:xfrm>
          <a:prstGeom prst="rect">
            <a:avLst/>
          </a:prstGeom>
          <a:noFill/>
          <a:ln w="9525">
            <a:noFill/>
            <a:miter lim="800000"/>
            <a:headEnd/>
            <a:tailEnd/>
          </a:ln>
        </p:spPr>
      </p:pic>
      <p:pic>
        <p:nvPicPr>
          <p:cNvPr id="19472" name="Picture 2" descr="http://makanaka.files.wordpress.com/2011/10/nation-cartoon-yingluck.jpg"/>
          <p:cNvPicPr>
            <a:picLocks noChangeAspect="1" noChangeArrowheads="1"/>
          </p:cNvPicPr>
          <p:nvPr/>
        </p:nvPicPr>
        <p:blipFill>
          <a:blip r:embed="rId3" cstate="print"/>
          <a:srcRect/>
          <a:stretch>
            <a:fillRect/>
          </a:stretch>
        </p:blipFill>
        <p:spPr bwMode="auto">
          <a:xfrm>
            <a:off x="428625" y="2928938"/>
            <a:ext cx="4419600" cy="32146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9ACDE173-13E3-4337-9769-7D6906042C92}" type="slidenum">
              <a:rPr lang="de-DE" sz="1050" b="1">
                <a:latin typeface="Times New Roman" pitchFamily="18" charset="0"/>
                <a:cs typeface="Times New Roman" pitchFamily="18" charset="0"/>
              </a:rPr>
              <a:pPr>
                <a:defRPr/>
              </a:pPr>
              <a:t>17</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Impact of Flood on Thai Rice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17" name="สี่เหลี่ยมผืนผ้า 12"/>
          <p:cNvSpPr>
            <a:spLocks noChangeArrowheads="1"/>
          </p:cNvSpPr>
          <p:nvPr/>
        </p:nvSpPr>
        <p:spPr bwMode="auto">
          <a:xfrm>
            <a:off x="357188" y="785813"/>
            <a:ext cx="8429625" cy="3785652"/>
          </a:xfrm>
          <a:prstGeom prst="rect">
            <a:avLst/>
          </a:prstGeom>
          <a:noFill/>
          <a:ln w="9525">
            <a:noFill/>
            <a:miter lim="800000"/>
            <a:headEnd/>
            <a:tailEnd/>
          </a:ln>
        </p:spPr>
        <p:txBody>
          <a:bodyPr>
            <a:spAutoFit/>
          </a:bodyPr>
          <a:lstStyle/>
          <a:p>
            <a:pPr marL="514350" indent="-514350">
              <a:buFont typeface="Wingdings" pitchFamily="2" charset="2"/>
              <a:buChar char="§"/>
            </a:pPr>
            <a:r>
              <a:rPr lang="en-US" sz="2000" dirty="0" smtClean="0">
                <a:latin typeface="Times New Roman" pitchFamily="18" charset="0"/>
                <a:cs typeface="Times New Roman" pitchFamily="18" charset="0"/>
              </a:rPr>
              <a:t>The World Bank mentioned that the impact of the flood affected on the direct rice crop cultivation in the lower CPRB areas (World Bank, 2012).</a:t>
            </a:r>
          </a:p>
          <a:p>
            <a:pPr marL="514350" indent="-514350">
              <a:buFont typeface="Wingdings" pitchFamily="2" charset="2"/>
              <a:buChar char="§"/>
            </a:pPr>
            <a:endParaRPr lang="en-US" sz="2000" dirty="0" smtClean="0">
              <a:latin typeface="Times New Roman" pitchFamily="18" charset="0"/>
              <a:cs typeface="Times New Roman" pitchFamily="18" charset="0"/>
            </a:endParaRPr>
          </a:p>
          <a:p>
            <a:pPr marL="514350" indent="-514350">
              <a:buFont typeface="Wingdings" pitchFamily="2" charset="2"/>
              <a:buChar char="§"/>
            </a:pPr>
            <a:r>
              <a:rPr lang="en-US" sz="2000" dirty="0" smtClean="0">
                <a:latin typeface="Times New Roman" pitchFamily="18" charset="0"/>
                <a:cs typeface="Times New Roman" pitchFamily="18" charset="0"/>
              </a:rPr>
              <a:t>The 2011 flooding in Thailand also created serious problems for the rice bowl of Asia or the lower CPRB of the country (Bank of Thailand, 2012).</a:t>
            </a:r>
          </a:p>
          <a:p>
            <a:pPr marL="514350" indent="-514350">
              <a:buFont typeface="Wingdings" pitchFamily="2" charset="2"/>
              <a:buChar char="§"/>
            </a:pPr>
            <a:endParaRPr lang="en-US" sz="2000" dirty="0" smtClean="0">
              <a:latin typeface="Times New Roman" pitchFamily="18" charset="0"/>
              <a:cs typeface="Times New Roman" pitchFamily="18" charset="0"/>
            </a:endParaRPr>
          </a:p>
          <a:p>
            <a:pPr marL="514350" indent="-514350">
              <a:buFont typeface="Wingdings" pitchFamily="2" charset="2"/>
              <a:buChar char="§"/>
            </a:pPr>
            <a:r>
              <a:rPr lang="en-US" sz="2000" dirty="0" smtClean="0">
                <a:latin typeface="Times New Roman" pitchFamily="18" charset="0"/>
                <a:cs typeface="Times New Roman" pitchFamily="18" charset="0"/>
              </a:rPr>
              <a:t>Thai </a:t>
            </a:r>
            <a:r>
              <a:rPr lang="en-US" sz="2000" dirty="0">
                <a:latin typeface="Times New Roman" pitchFamily="18" charset="0"/>
                <a:cs typeface="Times New Roman" pitchFamily="18" charset="0"/>
              </a:rPr>
              <a:t>Rice was particularly affected, where some estimates suggested that up to 25% of the crop sustaining damage</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a:p>
            <a:pPr marL="514350" indent="-514350">
              <a:buFont typeface="Wingdings" pitchFamily="2" charset="2"/>
              <a:buChar char="§"/>
            </a:pPr>
            <a:r>
              <a:rPr lang="en-US" sz="2000" dirty="0">
                <a:latin typeface="Times New Roman" pitchFamily="18" charset="0"/>
                <a:cs typeface="Times New Roman" pitchFamily="18" charset="0"/>
              </a:rPr>
              <a:t>The projected average real growth of Thailand’s economy is 4.4% per year over the 10-year baseline, but it interrupted from the historic flood that occurred during the last quarter of 2011 (Aon Corporation, 2012).</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C78454C9-E11E-4B88-8E7F-A39B6708CE13}" type="slidenum">
              <a:rPr lang="de-DE" sz="1050" b="1">
                <a:latin typeface="Times New Roman" pitchFamily="18" charset="0"/>
                <a:cs typeface="Times New Roman" pitchFamily="18" charset="0"/>
              </a:rPr>
              <a:pPr>
                <a:defRPr/>
              </a:pPr>
              <a:t>18</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Impact of Flood on Thai Rice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539"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Office of Agricultural Economics, 2012</a:t>
            </a:r>
            <a:endParaRPr lang="th-TH" sz="1200">
              <a:latin typeface="Times New Roman" pitchFamily="18" charset="0"/>
            </a:endParaRPr>
          </a:p>
        </p:txBody>
      </p:sp>
      <p:sp>
        <p:nvSpPr>
          <p:cNvPr id="22540" name="Rectangle 9"/>
          <p:cNvSpPr>
            <a:spLocks noChangeArrowheads="1"/>
          </p:cNvSpPr>
          <p:nvPr/>
        </p:nvSpPr>
        <p:spPr bwMode="auto">
          <a:xfrm>
            <a:off x="361950" y="6276975"/>
            <a:ext cx="8782050"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12. </a:t>
            </a:r>
            <a:r>
              <a:rPr lang="en-US" dirty="0">
                <a:latin typeface="Times New Roman" pitchFamily="18" charset="0"/>
                <a:cs typeface="Times New Roman" pitchFamily="18" charset="0"/>
              </a:rPr>
              <a:t>Export values of rice and products by month, 2009-2011</a:t>
            </a:r>
          </a:p>
        </p:txBody>
      </p:sp>
      <p:pic>
        <p:nvPicPr>
          <p:cNvPr id="22541" name="Chart 4"/>
          <p:cNvPicPr>
            <a:picLocks noChangeArrowheads="1"/>
          </p:cNvPicPr>
          <p:nvPr/>
        </p:nvPicPr>
        <p:blipFill>
          <a:blip r:embed="rId2" cstate="print"/>
          <a:srcRect l="1831" t="3925" r="2679" b="1703"/>
          <a:stretch>
            <a:fillRect/>
          </a:stretch>
        </p:blipFill>
        <p:spPr bwMode="auto">
          <a:xfrm>
            <a:off x="857250" y="2143125"/>
            <a:ext cx="7286625" cy="4143375"/>
          </a:xfrm>
          <a:prstGeom prst="rect">
            <a:avLst/>
          </a:prstGeom>
          <a:noFill/>
          <a:ln w="9525">
            <a:noFill/>
            <a:miter lim="800000"/>
            <a:headEnd/>
            <a:tailEnd/>
          </a:ln>
        </p:spPr>
      </p:pic>
      <p:sp>
        <p:nvSpPr>
          <p:cNvPr id="22542" name="สี่เหลี่ยมผืนผ้า 12"/>
          <p:cNvSpPr>
            <a:spLocks noChangeArrowheads="1"/>
          </p:cNvSpPr>
          <p:nvPr/>
        </p:nvSpPr>
        <p:spPr bwMode="auto">
          <a:xfrm>
            <a:off x="357188" y="785813"/>
            <a:ext cx="8429625" cy="1323975"/>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a:latin typeface="Times New Roman" pitchFamily="18" charset="0"/>
                <a:cs typeface="Times New Roman" pitchFamily="18" charset="0"/>
              </a:rPr>
              <a:t>The figure showed that the export values of rice and products in the last quarter of 2011 </a:t>
            </a:r>
            <a:r>
              <a:rPr lang="en-US" sz="2000" b="1">
                <a:latin typeface="Times New Roman" pitchFamily="18" charset="0"/>
                <a:cs typeface="Times New Roman" pitchFamily="18" charset="0"/>
              </a:rPr>
              <a:t>(Green line) </a:t>
            </a:r>
            <a:r>
              <a:rPr lang="en-US" sz="2000">
                <a:latin typeface="Times New Roman" pitchFamily="18" charset="0"/>
                <a:cs typeface="Times New Roman" pitchFamily="18" charset="0"/>
              </a:rPr>
              <a:t>less than the 2010 </a:t>
            </a:r>
            <a:r>
              <a:rPr lang="en-US" sz="2000" b="1">
                <a:latin typeface="Times New Roman" pitchFamily="18" charset="0"/>
                <a:cs typeface="Times New Roman" pitchFamily="18" charset="0"/>
              </a:rPr>
              <a:t>(Red line)</a:t>
            </a:r>
            <a:r>
              <a:rPr lang="en-US" sz="2000">
                <a:latin typeface="Times New Roman" pitchFamily="18" charset="0"/>
                <a:cs typeface="Times New Roman" pitchFamily="18" charset="0"/>
              </a:rPr>
              <a:t>, specific distinction in the December between of 2010 with 2011 has decreased from 21,486 to 13,328 million baht. </a:t>
            </a:r>
          </a:p>
        </p:txBody>
      </p:sp>
      <p:sp>
        <p:nvSpPr>
          <p:cNvPr id="12" name="วงรี 6"/>
          <p:cNvSpPr/>
          <p:nvPr/>
        </p:nvSpPr>
        <p:spPr>
          <a:xfrm>
            <a:off x="7429500" y="4554538"/>
            <a:ext cx="735013" cy="73183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13" name="วงรี 6"/>
          <p:cNvSpPr/>
          <p:nvPr/>
        </p:nvSpPr>
        <p:spPr>
          <a:xfrm>
            <a:off x="7408863" y="2357438"/>
            <a:ext cx="735012" cy="73183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19D10FB1-ACE1-4864-A3C0-0EF1ABF55BBB}" type="slidenum">
              <a:rPr lang="de-DE" sz="1050" b="1">
                <a:latin typeface="Times New Roman" pitchFamily="18" charset="0"/>
                <a:cs typeface="Times New Roman" pitchFamily="18" charset="0"/>
              </a:rPr>
              <a:pPr>
                <a:defRPr/>
              </a:pPr>
              <a:t>19</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Impact of Flood on Thai Rice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563"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Office of Agricultural Economics, 2012</a:t>
            </a:r>
            <a:endParaRPr lang="th-TH" sz="1200">
              <a:latin typeface="Times New Roman" pitchFamily="18" charset="0"/>
            </a:endParaRPr>
          </a:p>
        </p:txBody>
      </p:sp>
      <p:sp>
        <p:nvSpPr>
          <p:cNvPr id="23564" name="Rectangle 9"/>
          <p:cNvSpPr>
            <a:spLocks noChangeArrowheads="1"/>
          </p:cNvSpPr>
          <p:nvPr/>
        </p:nvSpPr>
        <p:spPr bwMode="auto">
          <a:xfrm>
            <a:off x="361950" y="6276975"/>
            <a:ext cx="8782050"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13. </a:t>
            </a:r>
            <a:r>
              <a:rPr lang="en-US" dirty="0">
                <a:latin typeface="Times New Roman" pitchFamily="18" charset="0"/>
                <a:cs typeface="Times New Roman" pitchFamily="18" charset="0"/>
              </a:rPr>
              <a:t>Major Rice and Second Rice: planted area and production, 2002-2011</a:t>
            </a:r>
          </a:p>
        </p:txBody>
      </p:sp>
      <p:pic>
        <p:nvPicPr>
          <p:cNvPr id="23565" name="Chart 6"/>
          <p:cNvPicPr>
            <a:picLocks noChangeArrowheads="1"/>
          </p:cNvPicPr>
          <p:nvPr/>
        </p:nvPicPr>
        <p:blipFill>
          <a:blip r:embed="rId2" cstate="print"/>
          <a:srcRect l="1274" t="1865" r="31273" b="1846"/>
          <a:stretch>
            <a:fillRect/>
          </a:stretch>
        </p:blipFill>
        <p:spPr bwMode="auto">
          <a:xfrm>
            <a:off x="428625" y="1214438"/>
            <a:ext cx="5286375" cy="4929187"/>
          </a:xfrm>
          <a:prstGeom prst="rect">
            <a:avLst/>
          </a:prstGeom>
          <a:noFill/>
          <a:ln w="9525">
            <a:noFill/>
            <a:miter lim="800000"/>
            <a:headEnd/>
            <a:tailEnd/>
          </a:ln>
        </p:spPr>
      </p:pic>
      <p:sp>
        <p:nvSpPr>
          <p:cNvPr id="23566" name="สี่เหลี่ยมผืนผ้า 12"/>
          <p:cNvSpPr>
            <a:spLocks noChangeArrowheads="1"/>
          </p:cNvSpPr>
          <p:nvPr/>
        </p:nvSpPr>
        <p:spPr bwMode="auto">
          <a:xfrm>
            <a:off x="5857875" y="1143000"/>
            <a:ext cx="3071813" cy="3170238"/>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a:latin typeface="Times New Roman" pitchFamily="18" charset="0"/>
                <a:cs typeface="Times New Roman" pitchFamily="18" charset="0"/>
              </a:rPr>
              <a:t>The figure illustrated that a total number of planted area and production quantity decreased from 2010 to 2011, which were occurred between the flooding phenomenon and damage of the country.</a:t>
            </a:r>
          </a:p>
        </p:txBody>
      </p:sp>
      <p:sp>
        <p:nvSpPr>
          <p:cNvPr id="12" name="วงรี 6"/>
          <p:cNvSpPr/>
          <p:nvPr/>
        </p:nvSpPr>
        <p:spPr>
          <a:xfrm>
            <a:off x="3929063" y="1000125"/>
            <a:ext cx="1857375" cy="2143125"/>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graphicFrame>
        <p:nvGraphicFramePr>
          <p:cNvPr id="4" name="Diagram 3"/>
          <p:cNvGraphicFramePr/>
          <p:nvPr/>
        </p:nvGraphicFramePr>
        <p:xfrm>
          <a:off x="2000232" y="1428736"/>
          <a:ext cx="478634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5F628DBA-DAEE-476F-B6A3-B2A1638ECC3D}" type="slidenum">
              <a:rPr lang="de-DE" sz="1050" b="1">
                <a:latin typeface="Times New Roman" pitchFamily="18" charset="0"/>
                <a:cs typeface="Times New Roman" pitchFamily="18" charset="0"/>
              </a:rPr>
              <a:pPr>
                <a:defRPr/>
              </a:pPr>
              <a:t>2</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Outline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5" name="Rectangle 6"/>
          <p:cNvSpPr>
            <a:spLocks noChangeArrowheads="1"/>
          </p:cNvSpPr>
          <p:nvPr/>
        </p:nvSpPr>
        <p:spPr bwMode="auto">
          <a:xfrm>
            <a:off x="0" y="400050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6" name="Rectangle 5"/>
          <p:cNvSpPr>
            <a:spLocks noChangeArrowheads="1"/>
          </p:cNvSpPr>
          <p:nvPr/>
        </p:nvSpPr>
        <p:spPr bwMode="auto">
          <a:xfrm>
            <a:off x="0" y="3143250"/>
            <a:ext cx="9144000" cy="646113"/>
          </a:xfrm>
          <a:prstGeom prst="rect">
            <a:avLst/>
          </a:prstGeom>
          <a:noFill/>
          <a:ln w="9525">
            <a:noFill/>
            <a:miter lim="800000"/>
            <a:headEnd/>
            <a:tailEnd/>
          </a:ln>
        </p:spPr>
        <p:txBody>
          <a:bodyPr anchor="ctr">
            <a:spAutoFit/>
          </a:bodyPr>
          <a:lstStyle/>
          <a:p>
            <a:pPr algn="ct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Conclusion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E3874D72-E48A-4E46-BA51-9BA5E7E07657}" type="slidenum">
              <a:rPr lang="de-DE" sz="1050" b="1">
                <a:latin typeface="Times New Roman" pitchFamily="18" charset="0"/>
                <a:cs typeface="Times New Roman" pitchFamily="18" charset="0"/>
              </a:rPr>
              <a:pPr>
                <a:defRPr/>
              </a:pPr>
              <a:t>21</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Conclusion</a:t>
            </a:r>
          </a:p>
        </p:txBody>
      </p:sp>
      <p:sp>
        <p:nvSpPr>
          <p:cNvPr id="11" name="สี่เหลี่ยมผืนผ้า 12"/>
          <p:cNvSpPr>
            <a:spLocks noChangeArrowheads="1"/>
          </p:cNvSpPr>
          <p:nvPr/>
        </p:nvSpPr>
        <p:spPr bwMode="auto">
          <a:xfrm>
            <a:off x="357188" y="785813"/>
            <a:ext cx="8429625" cy="5270674"/>
          </a:xfrm>
          <a:prstGeom prst="rect">
            <a:avLst/>
          </a:prstGeom>
          <a:noFill/>
          <a:ln w="9525">
            <a:noFill/>
            <a:miter lim="800000"/>
            <a:headEnd/>
            <a:tailEnd/>
          </a:ln>
        </p:spPr>
        <p:txBody>
          <a:bodyPr>
            <a:spAutoFit/>
          </a:bodyPr>
          <a:lstStyle/>
          <a:p>
            <a:pPr marL="514350" indent="-514350" algn="just">
              <a:buFont typeface="Wingdings" pitchFamily="2" charset="2"/>
              <a:buChar char="§"/>
              <a:defRPr/>
            </a:pPr>
            <a:r>
              <a:rPr lang="en-US" sz="2000" dirty="0">
                <a:latin typeface="Times New Roman" pitchFamily="18" charset="0"/>
                <a:cs typeface="Times New Roman" pitchFamily="18" charset="0"/>
              </a:rPr>
              <a:t>Thai government and all sectors should be clear regulation of the water management and flood control projects in </a:t>
            </a:r>
            <a:r>
              <a:rPr lang="en-US" sz="2000" b="1" dirty="0">
                <a:latin typeface="Times New Roman" pitchFamily="18" charset="0"/>
                <a:cs typeface="Times New Roman" pitchFamily="18" charset="0"/>
              </a:rPr>
              <a:t>long-term</a:t>
            </a:r>
            <a:r>
              <a:rPr lang="en-US" sz="2000" dirty="0">
                <a:latin typeface="Times New Roman" pitchFamily="18" charset="0"/>
                <a:cs typeface="Times New Roman" pitchFamily="18" charset="0"/>
              </a:rPr>
              <a:t> include the following :</a:t>
            </a:r>
          </a:p>
          <a:p>
            <a:pPr marL="514350" indent="-514350" algn="just">
              <a:buFont typeface="+mj-lt"/>
              <a:buAutoNum type="arabicParenR"/>
              <a:defRPr/>
            </a:pPr>
            <a:endParaRPr lang="en-US" sz="1400" dirty="0">
              <a:latin typeface="Times New Roman" pitchFamily="18" charset="0"/>
              <a:cs typeface="Times New Roman" pitchFamily="18" charset="0"/>
            </a:endParaRPr>
          </a:p>
          <a:p>
            <a:pPr marL="514350" indent="-514350" algn="just">
              <a:buFont typeface="+mj-lt"/>
              <a:buAutoNum type="arabicParenR"/>
              <a:defRPr/>
            </a:pPr>
            <a:r>
              <a:rPr lang="en-US" sz="2000" dirty="0">
                <a:latin typeface="Times New Roman" pitchFamily="18" charset="0"/>
                <a:cs typeface="Times New Roman" pitchFamily="18" charset="0"/>
              </a:rPr>
              <a:t>Control the amount of water passing the dams such as </a:t>
            </a:r>
            <a:r>
              <a:rPr lang="en-US" sz="2000" dirty="0" err="1">
                <a:latin typeface="Times New Roman" pitchFamily="18" charset="0"/>
                <a:cs typeface="Times New Roman" pitchFamily="18" charset="0"/>
              </a:rPr>
              <a:t>Bhumibol</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Sirikit</a:t>
            </a:r>
            <a:r>
              <a:rPr lang="en-US" sz="2000" dirty="0">
                <a:latin typeface="Times New Roman" pitchFamily="18" charset="0"/>
                <a:cs typeface="Times New Roman" pitchFamily="18" charset="0"/>
              </a:rPr>
              <a:t> dams in the upper basin; </a:t>
            </a:r>
          </a:p>
          <a:p>
            <a:pPr marL="514350" indent="-514350" algn="just">
              <a:buFont typeface="+mj-lt"/>
              <a:buAutoNum type="arabicParenR"/>
              <a:defRPr/>
            </a:pPr>
            <a:endParaRPr lang="en-US" sz="1400" dirty="0">
              <a:latin typeface="Times New Roman" pitchFamily="18" charset="0"/>
              <a:cs typeface="Times New Roman" pitchFamily="18" charset="0"/>
            </a:endParaRPr>
          </a:p>
          <a:p>
            <a:pPr marL="514350" indent="-514350" algn="just">
              <a:buFont typeface="+mj-lt"/>
              <a:buAutoNum type="arabicParenR"/>
              <a:defRPr/>
            </a:pPr>
            <a:r>
              <a:rPr lang="en-US" sz="2000" dirty="0">
                <a:latin typeface="Times New Roman" pitchFamily="18" charset="0"/>
                <a:cs typeface="Times New Roman" pitchFamily="18" charset="0"/>
              </a:rPr>
              <a:t>Construction the new dam reservoirs in the northern region; </a:t>
            </a:r>
          </a:p>
          <a:p>
            <a:pPr marL="514350" indent="-514350" algn="just">
              <a:buFont typeface="+mj-lt"/>
              <a:buAutoNum type="arabicParenR"/>
              <a:defRPr/>
            </a:pPr>
            <a:endParaRPr lang="en-US" sz="1400" dirty="0">
              <a:latin typeface="Times New Roman" pitchFamily="18" charset="0"/>
              <a:cs typeface="Times New Roman" pitchFamily="18" charset="0"/>
            </a:endParaRPr>
          </a:p>
          <a:p>
            <a:pPr marL="514350" indent="-514350" algn="just">
              <a:buFont typeface="+mj-lt"/>
              <a:buAutoNum type="arabicParenR"/>
              <a:defRPr/>
            </a:pPr>
            <a:r>
              <a:rPr lang="en-US" sz="2000" dirty="0">
                <a:latin typeface="Times New Roman" pitchFamily="18" charset="0"/>
                <a:cs typeface="Times New Roman" pitchFamily="18" charset="0"/>
              </a:rPr>
              <a:t>Improvement of water resources and detention basin areas in the </a:t>
            </a:r>
            <a:r>
              <a:rPr lang="en-US" sz="2000" dirty="0" err="1">
                <a:latin typeface="Times New Roman" pitchFamily="18" charset="0"/>
                <a:cs typeface="Times New Roman" pitchFamily="18" charset="0"/>
              </a:rPr>
              <a:t>Nakhon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Sawan</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Ayut-Thaya</a:t>
            </a:r>
            <a:r>
              <a:rPr lang="en-US" sz="2000" dirty="0">
                <a:latin typeface="Times New Roman" pitchFamily="18" charset="0"/>
                <a:cs typeface="Times New Roman" pitchFamily="18" charset="0"/>
              </a:rPr>
              <a:t> provinces; </a:t>
            </a:r>
          </a:p>
          <a:p>
            <a:pPr marL="514350" indent="-514350" algn="just">
              <a:buFont typeface="+mj-lt"/>
              <a:buAutoNum type="arabicParenR"/>
              <a:defRPr/>
            </a:pPr>
            <a:endParaRPr lang="en-US" sz="1400" dirty="0">
              <a:latin typeface="Times New Roman" pitchFamily="18" charset="0"/>
              <a:cs typeface="Times New Roman" pitchFamily="18" charset="0"/>
            </a:endParaRPr>
          </a:p>
          <a:p>
            <a:pPr marL="514350" indent="-514350" algn="just">
              <a:buFont typeface="+mj-lt"/>
              <a:buAutoNum type="arabicParenR"/>
              <a:defRPr/>
            </a:pPr>
            <a:r>
              <a:rPr lang="en-US" sz="2000" dirty="0">
                <a:latin typeface="Times New Roman" pitchFamily="18" charset="0"/>
                <a:cs typeface="Times New Roman" pitchFamily="18" charset="0"/>
              </a:rPr>
              <a:t>Flood protection projects in the lower basin are the river diversion to the eastern part of Bangkok (as known flood way), and reform canal and drainage systems for protect urban area and agricultural </a:t>
            </a:r>
            <a:r>
              <a:rPr lang="en-US" sz="2000" dirty="0" smtClean="0">
                <a:latin typeface="Times New Roman" pitchFamily="18" charset="0"/>
                <a:cs typeface="Times New Roman" pitchFamily="18" charset="0"/>
              </a:rPr>
              <a:t>cultivation.</a:t>
            </a:r>
            <a:endParaRPr lang="en-US" sz="2000" dirty="0">
              <a:latin typeface="Times New Roman" pitchFamily="18" charset="0"/>
              <a:cs typeface="Times New Roman" pitchFamily="18" charset="0"/>
            </a:endParaRPr>
          </a:p>
          <a:p>
            <a:pPr marL="514350" indent="-514350" algn="just">
              <a:buFont typeface="+mj-lt"/>
              <a:buAutoNum type="arabicParenR"/>
              <a:defRPr/>
            </a:pPr>
            <a:endParaRPr lang="en-US" sz="1600" dirty="0">
              <a:latin typeface="Times New Roman" pitchFamily="18" charset="0"/>
              <a:cs typeface="Times New Roman" pitchFamily="18" charset="0"/>
            </a:endParaRPr>
          </a:p>
          <a:p>
            <a:pPr marL="514350" indent="-514350" algn="just">
              <a:buFont typeface="+mj-lt"/>
              <a:buAutoNum type="arabicParenR"/>
              <a:defRPr/>
            </a:pPr>
            <a:r>
              <a:rPr lang="en-US" sz="2000" dirty="0">
                <a:latin typeface="Times New Roman" pitchFamily="18" charset="0"/>
                <a:cs typeface="Times New Roman" pitchFamily="18" charset="0"/>
              </a:rPr>
              <a:t>Furthermore, they should joint clear regulation of urban and land-use planning projects in the CPRB of the central region and the flood-plain areas that used to be the area to retain </a:t>
            </a:r>
            <a:r>
              <a:rPr lang="en-US" sz="2000" dirty="0" smtClean="0">
                <a:latin typeface="Times New Roman" pitchFamily="18" charset="0"/>
                <a:cs typeface="Times New Roman" pitchFamily="18" charset="0"/>
              </a:rPr>
              <a:t>water.</a:t>
            </a:r>
            <a:endParaRPr lang="en-US" sz="2000" dirty="0">
              <a:latin typeface="Times New Roman" pitchFamily="18" charset="0"/>
              <a:cs typeface="Times New Roman" pitchFamily="18" charset="0"/>
            </a:endParaRPr>
          </a:p>
        </p:txBody>
      </p:sp>
      <p:sp>
        <p:nvSpPr>
          <p:cNvPr id="12" name="Rectangle 11"/>
          <p:cNvSpPr/>
          <p:nvPr/>
        </p:nvSpPr>
        <p:spPr>
          <a:xfrm>
            <a:off x="857224" y="6060064"/>
            <a:ext cx="4572000" cy="369332"/>
          </a:xfrm>
          <a:prstGeom prst="rect">
            <a:avLst/>
          </a:prstGeom>
        </p:spPr>
        <p:txBody>
          <a:bodyPr>
            <a:spAutoFit/>
          </a:bodyPr>
          <a:lstStyle/>
          <a:p>
            <a:r>
              <a:rPr lang="en-US" dirty="0" smtClean="0">
                <a:latin typeface="Times New Roman" pitchFamily="18" charset="0"/>
                <a:cs typeface="Times New Roman" pitchFamily="18" charset="0"/>
              </a:rPr>
              <a:t>(World Bank, 2012; Aon Corporation, 2012)  </a:t>
            </a:r>
            <a:endParaRPr lang="en-US"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3" name="Rectangle 2"/>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Acknowledgements</a:t>
            </a: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12AC8021-B242-4379-AC90-461933B2C8EC}" type="slidenum">
              <a:rPr lang="de-DE" sz="1050" b="1">
                <a:latin typeface="Times New Roman" pitchFamily="18" charset="0"/>
                <a:cs typeface="Times New Roman" pitchFamily="18" charset="0"/>
              </a:rPr>
              <a:pPr>
                <a:defRPr/>
              </a:pPr>
              <a:t>22</a:t>
            </a:fld>
            <a:endParaRPr lang="de-DE" sz="1050" b="1" dirty="0">
              <a:latin typeface="Times New Roman" pitchFamily="18" charset="0"/>
              <a:cs typeface="Times New Roman" pitchFamily="18" charset="0"/>
            </a:endParaRPr>
          </a:p>
        </p:txBody>
      </p:sp>
      <p:pic>
        <p:nvPicPr>
          <p:cNvPr id="1036" name="Picture 4" descr="景觀暨遊憩管理研究所"/>
          <p:cNvPicPr>
            <a:picLocks noChangeAspect="1" noChangeArrowheads="1"/>
          </p:cNvPicPr>
          <p:nvPr/>
        </p:nvPicPr>
        <p:blipFill>
          <a:blip r:embed="rId3" cstate="print">
            <a:lum contrast="10000"/>
          </a:blip>
          <a:srcRect/>
          <a:stretch>
            <a:fillRect/>
          </a:stretch>
        </p:blipFill>
        <p:spPr bwMode="auto">
          <a:xfrm>
            <a:off x="3214688" y="1703388"/>
            <a:ext cx="2714625" cy="1500187"/>
          </a:xfrm>
          <a:prstGeom prst="rect">
            <a:avLst/>
          </a:prstGeom>
          <a:noFill/>
          <a:ln w="9525">
            <a:noFill/>
            <a:miter lim="800000"/>
            <a:headEnd/>
            <a:tailEnd/>
          </a:ln>
        </p:spPr>
      </p:pic>
      <p:grpSp>
        <p:nvGrpSpPr>
          <p:cNvPr id="1037" name="Group 14"/>
          <p:cNvGrpSpPr>
            <a:grpSpLocks/>
          </p:cNvGrpSpPr>
          <p:nvPr/>
        </p:nvGrpSpPr>
        <p:grpSpPr bwMode="auto">
          <a:xfrm>
            <a:off x="6429375" y="1714500"/>
            <a:ext cx="1998663" cy="1511300"/>
            <a:chOff x="3502003" y="2145102"/>
            <a:chExt cx="1998663" cy="1509815"/>
          </a:xfrm>
        </p:grpSpPr>
        <p:graphicFrame>
          <p:nvGraphicFramePr>
            <p:cNvPr id="1026" name="Object 3"/>
            <p:cNvGraphicFramePr>
              <a:graphicFrameLocks noChangeAspect="1"/>
            </p:cNvGraphicFramePr>
            <p:nvPr/>
          </p:nvGraphicFramePr>
          <p:xfrm>
            <a:off x="3502003" y="2145102"/>
            <a:ext cx="1998663" cy="1223963"/>
          </p:xfrm>
          <a:graphic>
            <a:graphicData uri="http://schemas.openxmlformats.org/presentationml/2006/ole">
              <p:oleObj spid="_x0000_s1026" name="Photo Editor Photo" r:id="rId4" imgW="7411485" imgH="4420217" progId="">
                <p:embed/>
              </p:oleObj>
            </a:graphicData>
          </a:graphic>
        </p:graphicFrame>
        <p:sp>
          <p:nvSpPr>
            <p:cNvPr id="15" name="Rectangle 14"/>
            <p:cNvSpPr/>
            <p:nvPr/>
          </p:nvSpPr>
          <p:spPr>
            <a:xfrm>
              <a:off x="3929041" y="3285393"/>
              <a:ext cx="1216025" cy="369524"/>
            </a:xfrm>
            <a:prstGeom prst="rect">
              <a:avLst/>
            </a:prstGeom>
          </p:spPr>
          <p:txBody>
            <a:bodyPr>
              <a:spAutoFit/>
            </a:bodyPr>
            <a:lstStyle/>
            <a:p>
              <a:pPr algn="ctr">
                <a:defRPr/>
              </a:pPr>
              <a:r>
                <a:rPr lang="en-US" b="1" dirty="0">
                  <a:solidFill>
                    <a:schemeClr val="bg1">
                      <a:lumMod val="50000"/>
                    </a:schemeClr>
                  </a:solidFill>
                  <a:latin typeface="Arial" pitchFamily="34" charset="0"/>
                  <a:ea typeface="PMingLiU" pitchFamily="18" charset="-120"/>
                  <a:cs typeface="Arial" pitchFamily="34" charset="0"/>
                </a:rPr>
                <a:t>DTAIC</a:t>
              </a:r>
              <a:endParaRPr lang="en-US" b="1" dirty="0">
                <a:solidFill>
                  <a:schemeClr val="bg1">
                    <a:lumMod val="50000"/>
                  </a:schemeClr>
                </a:solidFill>
                <a:latin typeface="Arial" pitchFamily="34" charset="0"/>
                <a:cs typeface="Arial" pitchFamily="34" charset="0"/>
              </a:endParaRPr>
            </a:p>
          </p:txBody>
        </p:sp>
      </p:grpSp>
      <p:pic>
        <p:nvPicPr>
          <p:cNvPr id="1038" name="Picture 12" descr="http://www.agro.ku.ac.th/images/file/NPUST-logo_we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8688" y="1703388"/>
            <a:ext cx="1643062" cy="1643062"/>
          </a:xfrm>
          <a:prstGeom prst="rect">
            <a:avLst/>
          </a:prstGeom>
          <a:noFill/>
          <a:ln w="9525">
            <a:noFill/>
            <a:miter lim="800000"/>
            <a:headEnd/>
            <a:tailEnd/>
          </a:ln>
        </p:spPr>
      </p:pic>
      <p:sp>
        <p:nvSpPr>
          <p:cNvPr id="17" name="Rectangle 16"/>
          <p:cNvSpPr/>
          <p:nvPr/>
        </p:nvSpPr>
        <p:spPr>
          <a:xfrm>
            <a:off x="0" y="5429250"/>
            <a:ext cx="9144000" cy="369888"/>
          </a:xfrm>
          <a:prstGeom prst="rect">
            <a:avLst/>
          </a:prstGeom>
        </p:spPr>
        <p:txBody>
          <a:bodyPr>
            <a:spAutoFit/>
          </a:bodyPr>
          <a:lstStyle/>
          <a:p>
            <a:pPr algn="ctr">
              <a:defRPr/>
            </a:pPr>
            <a:r>
              <a:rPr lang="en-US"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Adviser : Dr. Guan-Guay </a:t>
            </a: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Mao</a:t>
            </a:r>
            <a:r>
              <a:rPr lang="en-US"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and Dr. Tsair-Bor </a:t>
            </a: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Yen</a:t>
            </a:r>
          </a:p>
        </p:txBody>
      </p:sp>
      <p:pic>
        <p:nvPicPr>
          <p:cNvPr id="1040" name="Picture 4" descr="http://www.cbees.org/caas/img/cbees.jpg"/>
          <p:cNvPicPr>
            <a:picLocks noChangeAspect="1" noChangeArrowheads="1"/>
          </p:cNvPicPr>
          <p:nvPr/>
        </p:nvPicPr>
        <p:blipFill>
          <a:blip r:embed="rId6" cstate="print"/>
          <a:srcRect/>
          <a:stretch>
            <a:fillRect/>
          </a:stretch>
        </p:blipFill>
        <p:spPr bwMode="auto">
          <a:xfrm>
            <a:off x="6072188" y="3683000"/>
            <a:ext cx="2386012" cy="1081088"/>
          </a:xfrm>
          <a:prstGeom prst="rect">
            <a:avLst/>
          </a:prstGeom>
          <a:noFill/>
          <a:ln w="9525">
            <a:noFill/>
            <a:miter lim="800000"/>
            <a:headEnd/>
            <a:tailEnd/>
          </a:ln>
        </p:spPr>
      </p:pic>
      <p:pic>
        <p:nvPicPr>
          <p:cNvPr id="1041" name="Picture 3" descr="BW_TREE_Article_21mm"/>
          <p:cNvPicPr>
            <a:picLocks noChangeAspect="1" noChangeArrowheads="1"/>
          </p:cNvPicPr>
          <p:nvPr/>
        </p:nvPicPr>
        <p:blipFill>
          <a:blip r:embed="rId7" cstate="print"/>
          <a:srcRect/>
          <a:stretch>
            <a:fillRect/>
          </a:stretch>
        </p:blipFill>
        <p:spPr bwMode="auto">
          <a:xfrm>
            <a:off x="1357313" y="3768725"/>
            <a:ext cx="928687" cy="1089025"/>
          </a:xfrm>
          <a:prstGeom prst="rect">
            <a:avLst/>
          </a:prstGeom>
          <a:noFill/>
          <a:ln w="9525">
            <a:noFill/>
            <a:miter lim="800000"/>
            <a:headEnd/>
            <a:tailEnd/>
          </a:ln>
        </p:spPr>
      </p:pic>
      <p:grpSp>
        <p:nvGrpSpPr>
          <p:cNvPr id="1042" name="Group 23"/>
          <p:cNvGrpSpPr>
            <a:grpSpLocks/>
          </p:cNvGrpSpPr>
          <p:nvPr/>
        </p:nvGrpSpPr>
        <p:grpSpPr bwMode="auto">
          <a:xfrm>
            <a:off x="3571875" y="3733800"/>
            <a:ext cx="2071688" cy="1195388"/>
            <a:chOff x="3643306" y="3617337"/>
            <a:chExt cx="2071702" cy="1195386"/>
          </a:xfrm>
        </p:grpSpPr>
        <p:pic>
          <p:nvPicPr>
            <p:cNvPr id="1043" name="Picture 5" descr="Dear Nirma3"/>
            <p:cNvPicPr>
              <a:picLocks noChangeAspect="1" noChangeArrowheads="1"/>
            </p:cNvPicPr>
            <p:nvPr/>
          </p:nvPicPr>
          <p:blipFill>
            <a:blip r:embed="rId8" cstate="print"/>
            <a:srcRect b="10217"/>
            <a:stretch>
              <a:fillRect/>
            </a:stretch>
          </p:blipFill>
          <p:spPr bwMode="auto">
            <a:xfrm>
              <a:off x="3714744" y="3617337"/>
              <a:ext cx="1928826" cy="1097548"/>
            </a:xfrm>
            <a:prstGeom prst="rect">
              <a:avLst/>
            </a:prstGeom>
            <a:noFill/>
            <a:ln w="9525">
              <a:noFill/>
              <a:miter lim="800000"/>
              <a:headEnd/>
              <a:tailEnd/>
            </a:ln>
          </p:spPr>
        </p:pic>
        <p:sp>
          <p:nvSpPr>
            <p:cNvPr id="1044" name="Rectangle 18"/>
            <p:cNvSpPr>
              <a:spLocks noChangeArrowheads="1"/>
            </p:cNvSpPr>
            <p:nvPr/>
          </p:nvSpPr>
          <p:spPr bwMode="auto">
            <a:xfrm>
              <a:off x="3643306" y="4643446"/>
              <a:ext cx="2071702" cy="169277"/>
            </a:xfrm>
            <a:prstGeom prst="rect">
              <a:avLst/>
            </a:prstGeom>
            <a:noFill/>
            <a:ln w="9525">
              <a:noFill/>
              <a:miter lim="800000"/>
              <a:headEnd/>
              <a:tailEnd/>
            </a:ln>
          </p:spPr>
          <p:txBody>
            <a:bodyPr>
              <a:spAutoFit/>
            </a:bodyPr>
            <a:lstStyle/>
            <a:p>
              <a:pPr algn="ctr"/>
              <a:r>
                <a:rPr lang="en-US" sz="500">
                  <a:latin typeface="Times New Roman" pitchFamily="18" charset="0"/>
                  <a:cs typeface="Times New Roman" pitchFamily="18" charset="0"/>
                </a:rPr>
                <a:t>Asia-Pacific Chemical, Biological &amp; Environmental Engineering Society</a:t>
              </a:r>
            </a:p>
          </p:txBody>
        </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5" name="Rectangle 6"/>
          <p:cNvSpPr>
            <a:spLocks noChangeArrowheads="1"/>
          </p:cNvSpPr>
          <p:nvPr/>
        </p:nvSpPr>
        <p:spPr bwMode="auto">
          <a:xfrm>
            <a:off x="0" y="400050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คำบรรยายภาพแบบวงรี 14"/>
          <p:cNvSpPr/>
          <p:nvPr/>
        </p:nvSpPr>
        <p:spPr>
          <a:xfrm>
            <a:off x="1857356" y="1000108"/>
            <a:ext cx="3643313" cy="1571615"/>
          </a:xfrm>
          <a:prstGeom prst="wedgeEllipseCallout">
            <a:avLst>
              <a:gd name="adj1" fmla="val 23453"/>
              <a:gd name="adj2" fmla="val 114166"/>
            </a:avLst>
          </a:prstGeom>
          <a:solidFill>
            <a:srgbClr val="FFC000"/>
          </a:solidFill>
        </p:spPr>
        <p:style>
          <a:lnRef idx="0">
            <a:schemeClr val="accent1"/>
          </a:lnRef>
          <a:fillRef idx="3">
            <a:schemeClr val="accent1"/>
          </a:fillRef>
          <a:effectRef idx="3">
            <a:schemeClr val="accent1"/>
          </a:effectRef>
          <a:fontRef idx="minor">
            <a:schemeClr val="lt1"/>
          </a:fontRef>
        </p:style>
        <p:txBody>
          <a:bodyPr/>
          <a:lstStyle/>
          <a:p>
            <a:pPr algn="ctr">
              <a:defRPr/>
            </a:pPr>
            <a:r>
              <a:rPr lang="en-US" altLang="zh-TW" sz="2800" b="1" dirty="0">
                <a:solidFill>
                  <a:srgbClr val="759B15"/>
                </a:solidFill>
                <a:latin typeface="Times New Roman" pitchFamily="18" charset="0"/>
                <a:cs typeface="Times New Roman" pitchFamily="18" charset="0"/>
              </a:rPr>
              <a:t>Thank you for your attention!</a:t>
            </a:r>
            <a:endParaRPr lang="en-US" sz="1600" b="1" dirty="0">
              <a:solidFill>
                <a:srgbClr val="759B1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5" name="Rectangle 6"/>
          <p:cNvSpPr>
            <a:spLocks noChangeArrowheads="1"/>
          </p:cNvSpPr>
          <p:nvPr/>
        </p:nvSpPr>
        <p:spPr bwMode="auto">
          <a:xfrm>
            <a:off x="0" y="400050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6" name="Rectangle 5"/>
          <p:cNvSpPr>
            <a:spLocks noChangeArrowheads="1"/>
          </p:cNvSpPr>
          <p:nvPr/>
        </p:nvSpPr>
        <p:spPr bwMode="auto">
          <a:xfrm>
            <a:off x="0" y="3143250"/>
            <a:ext cx="9144000" cy="646113"/>
          </a:xfrm>
          <a:prstGeom prst="rect">
            <a:avLst/>
          </a:prstGeom>
          <a:noFill/>
          <a:ln w="9525">
            <a:noFill/>
            <a:miter lim="800000"/>
            <a:headEnd/>
            <a:tailEnd/>
          </a:ln>
        </p:spPr>
        <p:txBody>
          <a:bodyPr anchor="ctr">
            <a:spAutoFit/>
          </a:bodyPr>
          <a:lstStyle/>
          <a:p>
            <a:pPr algn="ctr">
              <a:defRPr/>
            </a:pP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3" name="Rectangle 2"/>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Background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5582CD79-D29E-43F1-BDA2-6CCFB3F2A2C4}" type="slidenum">
              <a:rPr lang="de-DE" sz="1050" b="1">
                <a:latin typeface="Times New Roman" pitchFamily="18" charset="0"/>
                <a:cs typeface="Times New Roman" pitchFamily="18" charset="0"/>
              </a:rPr>
              <a:pPr>
                <a:defRPr/>
              </a:pPr>
              <a:t>4</a:t>
            </a:fld>
            <a:endParaRPr lang="de-DE" sz="1050" b="1" dirty="0">
              <a:latin typeface="Times New Roman" pitchFamily="18" charset="0"/>
              <a:cs typeface="Times New Roman" pitchFamily="18" charset="0"/>
            </a:endParaRPr>
          </a:p>
        </p:txBody>
      </p:sp>
      <p:pic>
        <p:nvPicPr>
          <p:cNvPr id="6155" name="Picture 2" descr="File:LocationSoutheastAsia.PNG"/>
          <p:cNvPicPr>
            <a:picLocks noChangeAspect="1" noChangeArrowheads="1"/>
          </p:cNvPicPr>
          <p:nvPr/>
        </p:nvPicPr>
        <p:blipFill>
          <a:blip r:embed="rId2" cstate="print"/>
          <a:srcRect/>
          <a:stretch>
            <a:fillRect/>
          </a:stretch>
        </p:blipFill>
        <p:spPr bwMode="auto">
          <a:xfrm>
            <a:off x="0" y="2428875"/>
            <a:ext cx="9118600" cy="4000500"/>
          </a:xfrm>
          <a:prstGeom prst="rect">
            <a:avLst/>
          </a:prstGeom>
          <a:noFill/>
          <a:ln w="9525">
            <a:noFill/>
            <a:miter lim="800000"/>
            <a:headEnd/>
            <a:tailEnd/>
          </a:ln>
        </p:spPr>
      </p:pic>
      <p:sp>
        <p:nvSpPr>
          <p:cNvPr id="19" name="วงรี 6"/>
          <p:cNvSpPr/>
          <p:nvPr/>
        </p:nvSpPr>
        <p:spPr>
          <a:xfrm>
            <a:off x="6072188" y="3714750"/>
            <a:ext cx="2214562" cy="1571625"/>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6157" name="Rectangle 9"/>
          <p:cNvSpPr>
            <a:spLocks noChangeArrowheads="1"/>
          </p:cNvSpPr>
          <p:nvPr/>
        </p:nvSpPr>
        <p:spPr bwMode="auto">
          <a:xfrm>
            <a:off x="361950" y="6572250"/>
            <a:ext cx="6281738" cy="277813"/>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http://www.nationsonline.org/oneworld/map_of_southeast_asia.htm</a:t>
            </a:r>
            <a:endParaRPr lang="th-TH" sz="1200">
              <a:latin typeface="Times New Roman" pitchFamily="18" charset="0"/>
            </a:endParaRPr>
          </a:p>
        </p:txBody>
      </p:sp>
      <p:sp>
        <p:nvSpPr>
          <p:cNvPr id="6158" name="Rectangle 9"/>
          <p:cNvSpPr>
            <a:spLocks noChangeArrowheads="1"/>
          </p:cNvSpPr>
          <p:nvPr/>
        </p:nvSpPr>
        <p:spPr bwMode="auto">
          <a:xfrm>
            <a:off x="361950" y="6276975"/>
            <a:ext cx="4495800"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Figure 1. Map of Southeast Asia Region</a:t>
            </a:r>
          </a:p>
        </p:txBody>
      </p:sp>
      <p:sp>
        <p:nvSpPr>
          <p:cNvPr id="6159" name="สี่เหลี่ยมผืนผ้า 12"/>
          <p:cNvSpPr>
            <a:spLocks noChangeArrowheads="1"/>
          </p:cNvSpPr>
          <p:nvPr/>
        </p:nvSpPr>
        <p:spPr bwMode="auto">
          <a:xfrm>
            <a:off x="357188" y="785813"/>
            <a:ext cx="8501062" cy="1477962"/>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a:solidFill>
                  <a:srgbClr val="000000"/>
                </a:solidFill>
                <a:latin typeface="Times New Roman" pitchFamily="18" charset="0"/>
                <a:cs typeface="Times New Roman" pitchFamily="18" charset="0"/>
              </a:rPr>
              <a:t>The most of climate change impact on agriculture would appear to be the tropical region of the world (</a:t>
            </a:r>
            <a:r>
              <a:rPr lang="en-US" sz="2000" dirty="0" err="1">
                <a:solidFill>
                  <a:srgbClr val="000000"/>
                </a:solidFill>
                <a:latin typeface="Times New Roman" pitchFamily="18" charset="0"/>
                <a:cs typeface="Times New Roman" pitchFamily="18" charset="0"/>
              </a:rPr>
              <a:t>Priyanka</a:t>
            </a:r>
            <a:r>
              <a:rPr lang="en-US" sz="2000" dirty="0">
                <a:solidFill>
                  <a:srgbClr val="000000"/>
                </a:solidFill>
                <a:latin typeface="Times New Roman" pitchFamily="18" charset="0"/>
                <a:cs typeface="Times New Roman" pitchFamily="18" charset="0"/>
              </a:rPr>
              <a:t>, 2009).</a:t>
            </a:r>
          </a:p>
          <a:p>
            <a:pPr marL="514350" indent="-514350" algn="just">
              <a:buFont typeface="Wingdings" pitchFamily="2" charset="2"/>
              <a:buChar char="§"/>
            </a:pPr>
            <a:endParaRPr lang="en-US" sz="1000" dirty="0">
              <a:solidFill>
                <a:srgbClr val="000000"/>
              </a:solidFill>
              <a:latin typeface="Times New Roman" pitchFamily="18" charset="0"/>
              <a:cs typeface="Times New Roman" pitchFamily="18" charset="0"/>
            </a:endParaRPr>
          </a:p>
          <a:p>
            <a:pPr marL="514350" indent="-514350" algn="just">
              <a:buFont typeface="Wingdings" pitchFamily="2" charset="2"/>
              <a:buChar char="§"/>
            </a:pPr>
            <a:r>
              <a:rPr lang="en-US" sz="2000" dirty="0">
                <a:solidFill>
                  <a:srgbClr val="000000"/>
                </a:solidFill>
                <a:latin typeface="Times New Roman" pitchFamily="18" charset="0"/>
                <a:cs typeface="Times New Roman" pitchFamily="18" charset="0"/>
              </a:rPr>
              <a:t>Thailand is located in the </a:t>
            </a:r>
            <a:r>
              <a:rPr lang="en-US" sz="2000" dirty="0">
                <a:latin typeface="Times New Roman" pitchFamily="18" charset="0"/>
                <a:cs typeface="Times New Roman" pitchFamily="18" charset="0"/>
              </a:rPr>
              <a:t>Southeast Asia Region</a:t>
            </a:r>
            <a:r>
              <a:rPr lang="en-US" sz="2000" dirty="0">
                <a:solidFill>
                  <a:srgbClr val="000000"/>
                </a:solidFill>
                <a:latin typeface="Times New Roman" pitchFamily="18" charset="0"/>
                <a:cs typeface="Times New Roman" pitchFamily="18" charset="0"/>
              </a:rPr>
              <a:t>, within the tropical belt will be most influenced (Minas &amp; Frank, 2001).  </a:t>
            </a:r>
          </a:p>
        </p:txBody>
      </p:sp>
      <p:grpSp>
        <p:nvGrpSpPr>
          <p:cNvPr id="2" name="กลุ่ม 14"/>
          <p:cNvGrpSpPr>
            <a:grpSpLocks/>
          </p:cNvGrpSpPr>
          <p:nvPr/>
        </p:nvGrpSpPr>
        <p:grpSpPr bwMode="auto">
          <a:xfrm>
            <a:off x="857250" y="2460625"/>
            <a:ext cx="2571750" cy="3754438"/>
            <a:chOff x="71438" y="928670"/>
            <a:chExt cx="3571868" cy="5214974"/>
          </a:xfrm>
        </p:grpSpPr>
        <p:pic>
          <p:nvPicPr>
            <p:cNvPr id="23" name="Picture 11" descr="thailand-map"/>
            <p:cNvPicPr>
              <a:picLocks noChangeAspect="1" noChangeArrowheads="1"/>
            </p:cNvPicPr>
            <p:nvPr/>
          </p:nvPicPr>
          <p:blipFill>
            <a:blip r:embed="rId3" cstate="print"/>
            <a:srcRect l="3721" t="1340" r="3281" b="863"/>
            <a:stretch>
              <a:fillRect/>
            </a:stretch>
          </p:blipFill>
          <p:spPr bwMode="auto">
            <a:xfrm>
              <a:off x="71438" y="928670"/>
              <a:ext cx="3571868" cy="5214974"/>
            </a:xfrm>
            <a:prstGeom prst="roundRect">
              <a:avLst>
                <a:gd name="adj" fmla="val 16667"/>
              </a:avLst>
            </a:prstGeom>
            <a:ln>
              <a:noFill/>
            </a:ln>
            <a:effectLst>
              <a:outerShdw blurRad="50800" dist="63500" dir="2700000" sx="101000" sy="101000" algn="tl" rotWithShape="0">
                <a:prstClr val="black">
                  <a:alpha val="6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 name="กลุ่ม 16"/>
            <p:cNvGrpSpPr/>
            <p:nvPr/>
          </p:nvGrpSpPr>
          <p:grpSpPr>
            <a:xfrm>
              <a:off x="77218" y="5286388"/>
              <a:ext cx="447764" cy="533400"/>
              <a:chOff x="187834" y="5119686"/>
              <a:chExt cx="447764" cy="533400"/>
            </a:xfrm>
            <a:noFill/>
          </p:grpSpPr>
          <p:cxnSp>
            <p:nvCxnSpPr>
              <p:cNvPr id="25" name="ลูกศรเชื่อมต่อแบบตรง 17"/>
              <p:cNvCxnSpPr/>
              <p:nvPr/>
            </p:nvCxnSpPr>
            <p:spPr bwMode="auto">
              <a:xfrm rot="16200000" flipV="1">
                <a:off x="266303" y="5538389"/>
                <a:ext cx="228600" cy="794"/>
              </a:xfrm>
              <a:prstGeom prst="straightConnector1">
                <a:avLst/>
              </a:prstGeom>
              <a:grpFill/>
              <a:ln w="3175" cap="flat" cmpd="sng" algn="ctr">
                <a:solidFill>
                  <a:schemeClr val="tx1"/>
                </a:solidFill>
                <a:prstDash val="solid"/>
                <a:round/>
                <a:headEnd type="none" w="med" len="med"/>
                <a:tailEnd type="arrow"/>
              </a:ln>
              <a:effectLst/>
            </p:spPr>
          </p:cxnSp>
          <p:sp>
            <p:nvSpPr>
              <p:cNvPr id="26" name="สี่เหลี่ยมผืนผ้า 18"/>
              <p:cNvSpPr/>
              <p:nvPr/>
            </p:nvSpPr>
            <p:spPr>
              <a:xfrm>
                <a:off x="187834" y="5119686"/>
                <a:ext cx="447764" cy="360058"/>
              </a:xfrm>
              <a:prstGeom prst="rect">
                <a:avLst/>
              </a:prstGeom>
              <a:grpFill/>
            </p:spPr>
            <p:txBody>
              <a:bodyPr wrap="none">
                <a:spAutoFit/>
              </a:bodyPr>
              <a:lstStyle/>
              <a:p>
                <a:pPr>
                  <a:defRPr/>
                </a:pPr>
                <a:r>
                  <a:rPr lang="en-US" sz="700" dirty="0">
                    <a:latin typeface="Times New Roman" pitchFamily="18" charset="0"/>
                    <a:cs typeface="Times New Roman" pitchFamily="18" charset="0"/>
                  </a:rPr>
                  <a:t>N</a:t>
                </a:r>
                <a:endParaRPr lang="th-TH" sz="700" dirty="0"/>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nodeType="withEffect">
                                  <p:stCondLst>
                                    <p:cond delay="5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BC2BDB4B-8977-49E8-9B27-67822D0B3E5F}" type="slidenum">
              <a:rPr lang="de-DE" sz="1050" b="1">
                <a:latin typeface="Times New Roman" pitchFamily="18" charset="0"/>
                <a:cs typeface="Times New Roman" pitchFamily="18" charset="0"/>
              </a:rPr>
              <a:pPr>
                <a:defRPr/>
              </a:pPr>
              <a:t>5</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Background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9" name="Rectangle 9"/>
          <p:cNvSpPr>
            <a:spLocks noChangeArrowheads="1"/>
          </p:cNvSpPr>
          <p:nvPr/>
        </p:nvSpPr>
        <p:spPr bwMode="auto">
          <a:xfrm>
            <a:off x="361950" y="6572250"/>
            <a:ext cx="6281738" cy="277813"/>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EM-DAT: The OFDA/CRED International Disaster Database </a:t>
            </a:r>
            <a:endParaRPr lang="th-TH" sz="1200">
              <a:latin typeface="Times New Roman" pitchFamily="18" charset="0"/>
            </a:endParaRPr>
          </a:p>
        </p:txBody>
      </p:sp>
      <p:pic>
        <p:nvPicPr>
          <p:cNvPr id="7180" name="Picture 2"/>
          <p:cNvPicPr>
            <a:picLocks noChangeAspect="1" noChangeArrowheads="1"/>
          </p:cNvPicPr>
          <p:nvPr/>
        </p:nvPicPr>
        <p:blipFill>
          <a:blip r:embed="rId2" cstate="print"/>
          <a:srcRect t="7796"/>
          <a:stretch>
            <a:fillRect/>
          </a:stretch>
        </p:blipFill>
        <p:spPr bwMode="auto">
          <a:xfrm>
            <a:off x="161925" y="2214582"/>
            <a:ext cx="8767763" cy="4000500"/>
          </a:xfrm>
          <a:prstGeom prst="rect">
            <a:avLst/>
          </a:prstGeom>
          <a:noFill/>
          <a:ln w="9525">
            <a:noFill/>
            <a:miter lim="800000"/>
            <a:headEnd/>
            <a:tailEnd/>
          </a:ln>
        </p:spPr>
      </p:pic>
      <p:sp>
        <p:nvSpPr>
          <p:cNvPr id="7181" name="Rectangle 9"/>
          <p:cNvSpPr>
            <a:spLocks noChangeArrowheads="1"/>
          </p:cNvSpPr>
          <p:nvPr/>
        </p:nvSpPr>
        <p:spPr bwMode="auto">
          <a:xfrm>
            <a:off x="361950" y="6276975"/>
            <a:ext cx="7996238"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Figure 2. Natural Disasters Reported 1900-2010</a:t>
            </a:r>
          </a:p>
        </p:txBody>
      </p:sp>
      <p:sp>
        <p:nvSpPr>
          <p:cNvPr id="7182" name="สี่เหลี่ยมผืนผ้า 12"/>
          <p:cNvSpPr>
            <a:spLocks noChangeArrowheads="1"/>
          </p:cNvSpPr>
          <p:nvPr/>
        </p:nvSpPr>
        <p:spPr bwMode="auto">
          <a:xfrm>
            <a:off x="357188" y="785813"/>
            <a:ext cx="8429625" cy="1169551"/>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a:latin typeface="Times New Roman" pitchFamily="18" charset="0"/>
                <a:cs typeface="Times New Roman" pitchFamily="18" charset="0"/>
              </a:rPr>
              <a:t>Global warming mainly causes climate change which influences direct  agriculture as increasing the temperature, changing the rainfall rate, water-preservation and soil fertility </a:t>
            </a:r>
            <a:r>
              <a:rPr lang="en-US" sz="2000" dirty="0">
                <a:solidFill>
                  <a:srgbClr val="000000"/>
                </a:solidFill>
                <a:latin typeface="Times New Roman" pitchFamily="18" charset="0"/>
                <a:cs typeface="Times New Roman" pitchFamily="18" charset="0"/>
              </a:rPr>
              <a:t>(</a:t>
            </a:r>
            <a:r>
              <a:rPr lang="en-US" sz="2000" dirty="0" err="1">
                <a:solidFill>
                  <a:srgbClr val="000000"/>
                </a:solidFill>
                <a:latin typeface="Times New Roman" pitchFamily="18" charset="0"/>
                <a:cs typeface="Times New Roman" pitchFamily="18" charset="0"/>
              </a:rPr>
              <a:t>Priyanka</a:t>
            </a:r>
            <a:r>
              <a:rPr lang="en-US" sz="2000" dirty="0">
                <a:solidFill>
                  <a:srgbClr val="000000"/>
                </a:solidFill>
                <a:latin typeface="Times New Roman" pitchFamily="18" charset="0"/>
                <a:cs typeface="Times New Roman" pitchFamily="18" charset="0"/>
              </a:rPr>
              <a:t>, 2009).</a:t>
            </a:r>
            <a:endParaRPr lang="en-US" sz="2000" dirty="0">
              <a:latin typeface="Times New Roman" pitchFamily="18" charset="0"/>
              <a:cs typeface="Times New Roman" pitchFamily="18" charset="0"/>
            </a:endParaRPr>
          </a:p>
          <a:p>
            <a:pPr marL="514350" indent="-514350" algn="just">
              <a:buFont typeface="Wingdings" pitchFamily="2" charset="2"/>
              <a:buChar char="§"/>
            </a:pPr>
            <a:endParaRPr lang="en-US" sz="1000" dirty="0">
              <a:latin typeface="Times New Roman" pitchFamily="18" charset="0"/>
              <a:cs typeface="Times New Roman" pitchFamily="18" charset="0"/>
            </a:endParaRPr>
          </a:p>
        </p:txBody>
      </p:sp>
      <p:sp>
        <p:nvSpPr>
          <p:cNvPr id="12" name="Rectangle 11"/>
          <p:cNvSpPr/>
          <p:nvPr/>
        </p:nvSpPr>
        <p:spPr>
          <a:xfrm>
            <a:off x="7786688" y="2286019"/>
            <a:ext cx="1143000" cy="392906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399A6F06-6320-4627-A8D0-E476EDE80B03}" type="slidenum">
              <a:rPr lang="de-DE" sz="1050" b="1">
                <a:latin typeface="Times New Roman" pitchFamily="18" charset="0"/>
                <a:cs typeface="Times New Roman" pitchFamily="18" charset="0"/>
              </a:rPr>
              <a:pPr>
                <a:defRPr/>
              </a:pPr>
              <a:t>6</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Background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203" name="Picture 1"/>
          <p:cNvPicPr>
            <a:picLocks noChangeAspect="1" noChangeArrowheads="1"/>
          </p:cNvPicPr>
          <p:nvPr/>
        </p:nvPicPr>
        <p:blipFill>
          <a:blip r:embed="rId2" cstate="print"/>
          <a:srcRect l="870" t="1578" r="870" b="1968"/>
          <a:stretch>
            <a:fillRect/>
          </a:stretch>
        </p:blipFill>
        <p:spPr bwMode="auto">
          <a:xfrm>
            <a:off x="428625" y="2428875"/>
            <a:ext cx="8358188" cy="3643313"/>
          </a:xfrm>
          <a:prstGeom prst="rect">
            <a:avLst/>
          </a:prstGeom>
          <a:noFill/>
          <a:ln w="9525">
            <a:noFill/>
            <a:miter lim="800000"/>
            <a:headEnd/>
            <a:tailEnd/>
          </a:ln>
        </p:spPr>
      </p:pic>
      <p:sp>
        <p:nvSpPr>
          <p:cNvPr id="8204" name="สี่เหลี่ยมผืนผ้า 12"/>
          <p:cNvSpPr>
            <a:spLocks noChangeArrowheads="1"/>
          </p:cNvSpPr>
          <p:nvPr/>
        </p:nvSpPr>
        <p:spPr bwMode="auto">
          <a:xfrm>
            <a:off x="357188" y="785813"/>
            <a:ext cx="8429625" cy="1138237"/>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smtClean="0">
                <a:latin typeface="Times New Roman" pitchFamily="18" charset="0"/>
                <a:cs typeface="Times New Roman" pitchFamily="18" charset="0"/>
              </a:rPr>
              <a:t>According to the International Disaster Database (EM-DAT), the number of disaster events reported in Thailand during 1970-2011 increased, from 5 (during 1970-1979) </a:t>
            </a:r>
            <a:r>
              <a:rPr lang="en-US" sz="2000" b="1" dirty="0" smtClean="0">
                <a:latin typeface="Times New Roman" pitchFamily="18" charset="0"/>
                <a:cs typeface="Times New Roman" pitchFamily="18" charset="0"/>
              </a:rPr>
              <a:t>to 63 (during 2000-2011)</a:t>
            </a:r>
            <a:r>
              <a:rPr lang="en-US" sz="2000" dirty="0" smtClean="0">
                <a:latin typeface="Times New Roman" pitchFamily="18" charset="0"/>
                <a:cs typeface="Times New Roman" pitchFamily="18" charset="0"/>
              </a:rPr>
              <a:t>. </a:t>
            </a:r>
          </a:p>
          <a:p>
            <a:pPr marL="514350" indent="-514350" algn="just"/>
            <a:endParaRPr lang="en-US" sz="800" dirty="0">
              <a:latin typeface="Times New Roman" pitchFamily="18" charset="0"/>
              <a:cs typeface="Times New Roman" pitchFamily="18" charset="0"/>
            </a:endParaRPr>
          </a:p>
        </p:txBody>
      </p:sp>
      <p:sp>
        <p:nvSpPr>
          <p:cNvPr id="8205" name="Rectangle 9"/>
          <p:cNvSpPr>
            <a:spLocks noChangeArrowheads="1"/>
          </p:cNvSpPr>
          <p:nvPr/>
        </p:nvSpPr>
        <p:spPr bwMode="auto">
          <a:xfrm>
            <a:off x="361950" y="6276975"/>
            <a:ext cx="7996238" cy="338138"/>
          </a:xfrm>
          <a:prstGeom prst="rect">
            <a:avLst/>
          </a:prstGeom>
          <a:noFill/>
          <a:ln w="9525">
            <a:noFill/>
            <a:miter lim="800000"/>
            <a:headEnd/>
            <a:tailEnd/>
          </a:ln>
        </p:spPr>
        <p:txBody>
          <a:bodyPr>
            <a:spAutoFit/>
          </a:bodyPr>
          <a:lstStyle/>
          <a:p>
            <a:r>
              <a:rPr lang="en-US" sz="1600" dirty="0">
                <a:latin typeface="Times New Roman" pitchFamily="18" charset="0"/>
                <a:cs typeface="Times New Roman" pitchFamily="18" charset="0"/>
              </a:rPr>
              <a:t>Figure </a:t>
            </a:r>
            <a:r>
              <a:rPr lang="en-US" sz="1600" dirty="0" smtClean="0">
                <a:latin typeface="Times New Roman" pitchFamily="18" charset="0"/>
                <a:cs typeface="Times New Roman" pitchFamily="18" charset="0"/>
              </a:rPr>
              <a:t>3. </a:t>
            </a:r>
            <a:r>
              <a:rPr lang="en-US" sz="1600" dirty="0">
                <a:latin typeface="Times New Roman" pitchFamily="18" charset="0"/>
                <a:cs typeface="Times New Roman" pitchFamily="18" charset="0"/>
              </a:rPr>
              <a:t>Occurrence of Natural Disaster in Thailand during 1970-2011</a:t>
            </a:r>
          </a:p>
        </p:txBody>
      </p:sp>
      <p:sp>
        <p:nvSpPr>
          <p:cNvPr id="8206" name="Rectangle 9"/>
          <p:cNvSpPr>
            <a:spLocks noChangeArrowheads="1"/>
          </p:cNvSpPr>
          <p:nvPr/>
        </p:nvSpPr>
        <p:spPr bwMode="auto">
          <a:xfrm>
            <a:off x="361950" y="6572250"/>
            <a:ext cx="6281738" cy="277813"/>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EM-DAT: The OFDA/CRED International Disaster Database (Thampanishvong , 2012)</a:t>
            </a:r>
            <a:endParaRPr lang="th-TH" sz="1200">
              <a:latin typeface="Times New Roman" pitchFamily="18" charset="0"/>
            </a:endParaRPr>
          </a:p>
        </p:txBody>
      </p:sp>
      <p:sp>
        <p:nvSpPr>
          <p:cNvPr id="12" name="Rectangle 11"/>
          <p:cNvSpPr/>
          <p:nvPr/>
        </p:nvSpPr>
        <p:spPr>
          <a:xfrm>
            <a:off x="5786438" y="2500313"/>
            <a:ext cx="2928937" cy="335756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5" name="Rectangle 6"/>
          <p:cNvSpPr>
            <a:spLocks noChangeArrowheads="1"/>
          </p:cNvSpPr>
          <p:nvPr/>
        </p:nvSpPr>
        <p:spPr bwMode="auto">
          <a:xfrm>
            <a:off x="0" y="4000500"/>
            <a:ext cx="9144000" cy="2857500"/>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6" name="Rectangle 5"/>
          <p:cNvSpPr>
            <a:spLocks noChangeArrowheads="1"/>
          </p:cNvSpPr>
          <p:nvPr/>
        </p:nvSpPr>
        <p:spPr bwMode="auto">
          <a:xfrm>
            <a:off x="0" y="3143250"/>
            <a:ext cx="9144000" cy="646113"/>
          </a:xfrm>
          <a:prstGeom prst="rect">
            <a:avLst/>
          </a:prstGeom>
          <a:noFill/>
          <a:ln w="9525">
            <a:noFill/>
            <a:miter lim="800000"/>
            <a:headEnd/>
            <a:tailEnd/>
          </a:ln>
        </p:spPr>
        <p:txBody>
          <a:bodyPr anchor="ctr">
            <a:spAutoFit/>
          </a:bodyPr>
          <a:lstStyle/>
          <a:p>
            <a:pPr algn="ct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Literature </a:t>
            </a: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Review</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9C0BD3F3-9C00-4C57-9021-1087E371239C}" type="slidenum">
              <a:rPr lang="de-DE" sz="1050" b="1">
                <a:latin typeface="Times New Roman" pitchFamily="18" charset="0"/>
                <a:cs typeface="Times New Roman" pitchFamily="18" charset="0"/>
              </a:rPr>
              <a:pPr>
                <a:defRPr/>
              </a:pPr>
              <a:t>8</a:t>
            </a:fld>
            <a:endParaRPr lang="de-DE" sz="1050" b="1" dirty="0">
              <a:latin typeface="Times New Roman" pitchFamily="18" charset="0"/>
              <a:cs typeface="Times New Roman" pitchFamily="18" charset="0"/>
            </a:endParaRPr>
          </a:p>
        </p:txBody>
      </p:sp>
      <p:sp>
        <p:nvSpPr>
          <p:cNvPr id="11274" name="Rectangle 9"/>
          <p:cNvSpPr>
            <a:spLocks noChangeArrowheads="1"/>
          </p:cNvSpPr>
          <p:nvPr/>
        </p:nvSpPr>
        <p:spPr bwMode="auto">
          <a:xfrm>
            <a:off x="361950" y="6572250"/>
            <a:ext cx="6281738" cy="277813"/>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EM-DAT: The OFDA/CRED International Disaster Database (Thampanishvong , 2012)</a:t>
            </a:r>
            <a:endParaRPr lang="th-TH" sz="1200">
              <a:latin typeface="Times New Roman" pitchFamily="18" charset="0"/>
            </a:endParaRPr>
          </a:p>
        </p:txBody>
      </p:sp>
      <p:sp>
        <p:nvSpPr>
          <p:cNvPr id="11275" name="Rectangle 9"/>
          <p:cNvSpPr>
            <a:spLocks noChangeArrowheads="1"/>
          </p:cNvSpPr>
          <p:nvPr/>
        </p:nvSpPr>
        <p:spPr bwMode="auto">
          <a:xfrm>
            <a:off x="361950" y="6027738"/>
            <a:ext cx="8782050" cy="830262"/>
          </a:xfrm>
          <a:prstGeom prst="rect">
            <a:avLst/>
          </a:prstGeom>
          <a:noFill/>
          <a:ln w="9525">
            <a:noFill/>
            <a:miter lim="800000"/>
            <a:headEnd/>
            <a:tailEnd/>
          </a:ln>
        </p:spPr>
        <p:txBody>
          <a:bodyPr>
            <a:spAutoFit/>
          </a:bodyPr>
          <a:lstStyle/>
          <a:p>
            <a:r>
              <a:rPr lang="en-US" sz="1600" dirty="0">
                <a:latin typeface="Times New Roman" pitchFamily="18" charset="0"/>
                <a:cs typeface="Times New Roman" pitchFamily="18" charset="0"/>
              </a:rPr>
              <a:t>Figure </a:t>
            </a:r>
            <a:r>
              <a:rPr lang="en-US" sz="1600" dirty="0" smtClean="0">
                <a:latin typeface="Times New Roman" pitchFamily="18" charset="0"/>
                <a:cs typeface="Times New Roman" pitchFamily="18" charset="0"/>
              </a:rPr>
              <a:t>4. </a:t>
            </a:r>
            <a:r>
              <a:rPr lang="en-US" sz="1600" dirty="0">
                <a:latin typeface="Times New Roman" pitchFamily="18" charset="0"/>
                <a:cs typeface="Times New Roman" pitchFamily="18" charset="0"/>
              </a:rPr>
              <a:t>(a) Total Number of People Affected by Natural Disaster in Thailand during 1970-2011, (b) Total Economic Losses (Damages) from Natural Disaster: Thailand (thousands US$) </a:t>
            </a:r>
          </a:p>
          <a:p>
            <a:r>
              <a:rPr lang="en-US" sz="1600" dirty="0">
                <a:latin typeface="Times New Roman" pitchFamily="18" charset="0"/>
                <a:cs typeface="Times New Roman" pitchFamily="18" charset="0"/>
              </a:rPr>
              <a:t> </a:t>
            </a:r>
          </a:p>
        </p:txBody>
      </p:sp>
      <p:pic>
        <p:nvPicPr>
          <p:cNvPr id="11276" name="Picture 12"/>
          <p:cNvPicPr>
            <a:picLocks noChangeAspect="1" noChangeArrowheads="1"/>
          </p:cNvPicPr>
          <p:nvPr/>
        </p:nvPicPr>
        <p:blipFill>
          <a:blip r:embed="rId2" cstate="print"/>
          <a:srcRect/>
          <a:stretch>
            <a:fillRect/>
          </a:stretch>
        </p:blipFill>
        <p:spPr bwMode="auto">
          <a:xfrm>
            <a:off x="71438" y="2840038"/>
            <a:ext cx="4643437" cy="3014662"/>
          </a:xfrm>
          <a:prstGeom prst="rect">
            <a:avLst/>
          </a:prstGeom>
          <a:noFill/>
          <a:ln w="9525">
            <a:noFill/>
            <a:miter lim="800000"/>
            <a:headEnd/>
            <a:tailEnd/>
          </a:ln>
        </p:spPr>
      </p:pic>
      <p:sp>
        <p:nvSpPr>
          <p:cNvPr id="17" name="Rectangle 16"/>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Thailand Flood </a:t>
            </a:r>
          </a:p>
        </p:txBody>
      </p:sp>
      <p:pic>
        <p:nvPicPr>
          <p:cNvPr id="11278" name="Picture 2"/>
          <p:cNvPicPr>
            <a:picLocks noChangeAspect="1" noChangeArrowheads="1"/>
          </p:cNvPicPr>
          <p:nvPr/>
        </p:nvPicPr>
        <p:blipFill>
          <a:blip r:embed="rId3" cstate="print"/>
          <a:srcRect/>
          <a:stretch>
            <a:fillRect/>
          </a:stretch>
        </p:blipFill>
        <p:spPr bwMode="auto">
          <a:xfrm>
            <a:off x="4643438" y="2840038"/>
            <a:ext cx="4410075" cy="3017837"/>
          </a:xfrm>
          <a:prstGeom prst="rect">
            <a:avLst/>
          </a:prstGeom>
          <a:noFill/>
          <a:ln w="9525">
            <a:noFill/>
            <a:miter lim="800000"/>
            <a:headEnd/>
            <a:tailEnd/>
          </a:ln>
        </p:spPr>
      </p:pic>
      <p:sp>
        <p:nvSpPr>
          <p:cNvPr id="11279" name="สี่เหลี่ยมผืนผ้า 12"/>
          <p:cNvSpPr>
            <a:spLocks noChangeArrowheads="1"/>
          </p:cNvSpPr>
          <p:nvPr/>
        </p:nvSpPr>
        <p:spPr bwMode="auto">
          <a:xfrm>
            <a:off x="357188" y="785813"/>
            <a:ext cx="8429625" cy="2124075"/>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a:latin typeface="Times New Roman" pitchFamily="18" charset="0"/>
                <a:cs typeface="Times New Roman" pitchFamily="18" charset="0"/>
              </a:rPr>
              <a:t>Since the </a:t>
            </a:r>
            <a:r>
              <a:rPr lang="en-US" sz="2000" b="1">
                <a:latin typeface="Times New Roman" pitchFamily="18" charset="0"/>
                <a:cs typeface="Times New Roman" pitchFamily="18" charset="0"/>
              </a:rPr>
              <a:t>2000s until 2011s</a:t>
            </a:r>
            <a:r>
              <a:rPr lang="en-US" sz="2000">
                <a:latin typeface="Times New Roman" pitchFamily="18" charset="0"/>
                <a:cs typeface="Times New Roman" pitchFamily="18" charset="0"/>
              </a:rPr>
              <a:t>, flood has been the natural disaster that has imposed tremendous impacts on Thailand, both in terms of </a:t>
            </a:r>
            <a:r>
              <a:rPr lang="en-US" sz="2000" b="1">
                <a:latin typeface="Times New Roman" pitchFamily="18" charset="0"/>
                <a:cs typeface="Times New Roman" pitchFamily="18" charset="0"/>
              </a:rPr>
              <a:t>total number of people affected </a:t>
            </a:r>
            <a:r>
              <a:rPr lang="en-US" sz="2000">
                <a:latin typeface="Times New Roman" pitchFamily="18" charset="0"/>
                <a:cs typeface="Times New Roman" pitchFamily="18" charset="0"/>
              </a:rPr>
              <a:t>and </a:t>
            </a:r>
            <a:r>
              <a:rPr lang="en-US" sz="2000" b="1">
                <a:latin typeface="Times New Roman" pitchFamily="18" charset="0"/>
                <a:cs typeface="Times New Roman" pitchFamily="18" charset="0"/>
              </a:rPr>
              <a:t>economic losses</a:t>
            </a:r>
            <a:r>
              <a:rPr lang="en-US" sz="2000">
                <a:latin typeface="Times New Roman" pitchFamily="18" charset="0"/>
                <a:cs typeface="Times New Roman" pitchFamily="18" charset="0"/>
              </a:rPr>
              <a:t>. </a:t>
            </a:r>
          </a:p>
          <a:p>
            <a:pPr marL="514350" indent="-514350" algn="just">
              <a:buFont typeface="Wingdings" pitchFamily="2" charset="2"/>
              <a:buChar char="§"/>
            </a:pPr>
            <a:endParaRPr lang="en-US" sz="1000">
              <a:latin typeface="Times New Roman" pitchFamily="18" charset="0"/>
              <a:cs typeface="Times New Roman" pitchFamily="18" charset="0"/>
            </a:endParaRPr>
          </a:p>
          <a:p>
            <a:pPr marL="514350" indent="-514350" algn="just">
              <a:buFont typeface="Wingdings" pitchFamily="2" charset="2"/>
              <a:buChar char="§"/>
            </a:pPr>
            <a:r>
              <a:rPr lang="en-US" sz="2000">
                <a:latin typeface="Times New Roman" pitchFamily="18" charset="0"/>
                <a:cs typeface="Times New Roman" pitchFamily="18" charset="0"/>
              </a:rPr>
              <a:t>The potential impacts of climate change to Thailand; such as </a:t>
            </a:r>
            <a:r>
              <a:rPr lang="en-US" sz="2000" b="1">
                <a:latin typeface="Times New Roman" pitchFamily="18" charset="0"/>
                <a:cs typeface="Times New Roman" pitchFamily="18" charset="0"/>
              </a:rPr>
              <a:t>floods</a:t>
            </a:r>
            <a:r>
              <a:rPr lang="en-US" sz="2000">
                <a:latin typeface="Times New Roman" pitchFamily="18" charset="0"/>
                <a:cs typeface="Times New Roman" pitchFamily="18" charset="0"/>
              </a:rPr>
              <a:t>, droughts and severe storms, is more likely to put the </a:t>
            </a:r>
            <a:r>
              <a:rPr lang="en-US" sz="2000" b="1">
                <a:latin typeface="Times New Roman" pitchFamily="18" charset="0"/>
                <a:cs typeface="Times New Roman" pitchFamily="18" charset="0"/>
              </a:rPr>
              <a:t>Thailand agricultural products at risk</a:t>
            </a:r>
            <a:r>
              <a:rPr lang="en-US" sz="2000">
                <a:latin typeface="Times New Roman" pitchFamily="18" charset="0"/>
                <a:cs typeface="Times New Roman" pitchFamily="18" charset="0"/>
              </a:rPr>
              <a:t>. </a:t>
            </a:r>
          </a:p>
        </p:txBody>
      </p:sp>
      <p:sp>
        <p:nvSpPr>
          <p:cNvPr id="11280" name="Rectangle 14"/>
          <p:cNvSpPr>
            <a:spLocks noChangeArrowheads="1"/>
          </p:cNvSpPr>
          <p:nvPr/>
        </p:nvSpPr>
        <p:spPr bwMode="auto">
          <a:xfrm>
            <a:off x="2143125" y="5773738"/>
            <a:ext cx="473075"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 (a) </a:t>
            </a:r>
            <a:endParaRPr lang="en-US" sz="1400"/>
          </a:p>
        </p:txBody>
      </p:sp>
      <p:sp>
        <p:nvSpPr>
          <p:cNvPr id="11281" name="Rectangle 15"/>
          <p:cNvSpPr>
            <a:spLocks noChangeArrowheads="1"/>
          </p:cNvSpPr>
          <p:nvPr/>
        </p:nvSpPr>
        <p:spPr bwMode="auto">
          <a:xfrm>
            <a:off x="6429375" y="5773738"/>
            <a:ext cx="482600"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 (b) </a:t>
            </a:r>
            <a:endParaRPr lang="en-US" sz="1400"/>
          </a:p>
        </p:txBody>
      </p:sp>
      <p:sp>
        <p:nvSpPr>
          <p:cNvPr id="15" name="Rectangle 14"/>
          <p:cNvSpPr/>
          <p:nvPr/>
        </p:nvSpPr>
        <p:spPr>
          <a:xfrm>
            <a:off x="3714750" y="3214688"/>
            <a:ext cx="785813" cy="128587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8072438" y="3071813"/>
            <a:ext cx="785812" cy="221456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0" y="0"/>
            <a:ext cx="9144000" cy="960120"/>
          </a:xfrm>
          <a:prstGeom prst="rect">
            <a:avLst/>
          </a:prstGeom>
          <a:gradFill flip="none" rotWithShape="1">
            <a:gsLst>
              <a:gs pos="0">
                <a:srgbClr val="9CD92F"/>
              </a:gs>
              <a:gs pos="100000">
                <a:schemeClr val="accent1">
                  <a:shade val="67500"/>
                  <a:satMod val="115000"/>
                  <a:alpha val="29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6"/>
          <p:cNvSpPr>
            <a:spLocks noChangeArrowheads="1"/>
          </p:cNvSpPr>
          <p:nvPr/>
        </p:nvSpPr>
        <p:spPr bwMode="auto">
          <a:xfrm>
            <a:off x="0" y="785813"/>
            <a:ext cx="9144000" cy="6072187"/>
          </a:xfrm>
          <a:prstGeom prst="rect">
            <a:avLst/>
          </a:prstGeom>
          <a:gradFill flip="none" rotWithShape="1">
            <a:gsLst>
              <a:gs pos="100000">
                <a:schemeClr val="bg1"/>
              </a:gs>
              <a:gs pos="100000">
                <a:schemeClr val="accent1">
                  <a:shade val="67500"/>
                  <a:satMod val="115000"/>
                  <a:alpha val="29000"/>
                </a:schemeClr>
              </a:gs>
              <a:gs pos="100000">
                <a:schemeClr val="accent1">
                  <a:shade val="100000"/>
                  <a:satMod val="115000"/>
                </a:schemeClr>
              </a:gs>
            </a:gsLst>
            <a:lin ang="16200000" scaled="1"/>
            <a:tileRect/>
          </a:gradFill>
          <a:ln w="9525" algn="ctr">
            <a:noFill/>
            <a:round/>
            <a:headEnd/>
            <a:tailEnd/>
          </a:ln>
        </p:spPr>
        <p:txBody>
          <a:bodyPr wrap="none" anchor="ctr"/>
          <a:lstStyle/>
          <a:p>
            <a:pPr algn="ctr">
              <a:defRPr/>
            </a:pPr>
            <a:endParaRPr lang="en-US">
              <a:latin typeface="Arial" pitchFamily="34" charset="0"/>
              <a:cs typeface="Arial" pitchFamily="34" charset="0"/>
            </a:endParaRPr>
          </a:p>
        </p:txBody>
      </p:sp>
      <p:sp>
        <p:nvSpPr>
          <p:cNvPr id="7" name="Rectangle 6"/>
          <p:cNvSpPr/>
          <p:nvPr/>
        </p:nvSpPr>
        <p:spPr>
          <a:xfrm flipH="1">
            <a:off x="0" y="6572272"/>
            <a:ext cx="9144000" cy="285752"/>
          </a:xfrm>
          <a:prstGeom prst="rect">
            <a:avLst/>
          </a:prstGeom>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txBox="1">
            <a:spLocks/>
          </p:cNvSpPr>
          <p:nvPr/>
        </p:nvSpPr>
        <p:spPr bwMode="auto">
          <a:xfrm>
            <a:off x="8501063" y="6572250"/>
            <a:ext cx="642937" cy="285750"/>
          </a:xfrm>
          <a:prstGeom prst="rect">
            <a:avLst/>
          </a:prstGeom>
          <a:noFill/>
          <a:ln w="9525">
            <a:noFill/>
            <a:miter lim="800000"/>
            <a:headEnd/>
            <a:tailEnd/>
          </a:ln>
        </p:spPr>
        <p:txBody>
          <a:bodyPr anchor="b"/>
          <a:lstStyle/>
          <a:p>
            <a:pPr>
              <a:defRPr/>
            </a:pPr>
            <a:r>
              <a:rPr lang="de-DE" sz="1050" dirty="0">
                <a:latin typeface="Times New Roman" pitchFamily="18" charset="0"/>
                <a:cs typeface="Times New Roman" pitchFamily="18" charset="0"/>
              </a:rPr>
              <a:t>Page  </a:t>
            </a:r>
            <a:fld id="{D1D8FA95-35BA-45B2-B946-D49E64E31FB2}" type="slidenum">
              <a:rPr lang="de-DE" sz="1050" b="1">
                <a:latin typeface="Times New Roman" pitchFamily="18" charset="0"/>
                <a:cs typeface="Times New Roman" pitchFamily="18" charset="0"/>
              </a:rPr>
              <a:pPr>
                <a:defRPr/>
              </a:pPr>
              <a:t>9</a:t>
            </a:fld>
            <a:endParaRPr lang="de-DE" sz="1050" b="1" dirty="0">
              <a:latin typeface="Times New Roman" pitchFamily="18" charset="0"/>
              <a:cs typeface="Times New Roman" pitchFamily="18" charset="0"/>
            </a:endParaRPr>
          </a:p>
        </p:txBody>
      </p:sp>
      <p:sp>
        <p:nvSpPr>
          <p:cNvPr id="10" name="Rectangle 9"/>
          <p:cNvSpPr>
            <a:spLocks noChangeArrowheads="1"/>
          </p:cNvSpPr>
          <p:nvPr/>
        </p:nvSpPr>
        <p:spPr bwMode="auto">
          <a:xfrm>
            <a:off x="357188" y="68263"/>
            <a:ext cx="8786812" cy="646112"/>
          </a:xfrm>
          <a:prstGeom prst="rect">
            <a:avLst/>
          </a:prstGeom>
          <a:noFill/>
          <a:ln w="9525">
            <a:noFill/>
            <a:miter lim="800000"/>
            <a:headEnd/>
            <a:tailEnd/>
          </a:ln>
        </p:spPr>
        <p:txBody>
          <a:bodyPr anchor="ctr">
            <a:spAutoFit/>
          </a:bodyPr>
          <a:lstStyle/>
          <a:p>
            <a:pPr>
              <a:defRPr/>
            </a:pP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Chao Phraya River Basins (study area)</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9" name="สี่เหลี่ยมผืนผ้า 12"/>
          <p:cNvSpPr>
            <a:spLocks noChangeArrowheads="1"/>
          </p:cNvSpPr>
          <p:nvPr/>
        </p:nvSpPr>
        <p:spPr bwMode="auto">
          <a:xfrm>
            <a:off x="5072063" y="785813"/>
            <a:ext cx="3857625" cy="5816977"/>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000" dirty="0">
                <a:solidFill>
                  <a:srgbClr val="000000"/>
                </a:solidFill>
                <a:latin typeface="Times New Roman" pitchFamily="18" charset="0"/>
                <a:cs typeface="Times New Roman" pitchFamily="18" charset="0"/>
              </a:rPr>
              <a:t>The Chao Phraya River Basins (CPRB) was </a:t>
            </a:r>
            <a:r>
              <a:rPr lang="en-US" sz="2000" b="1" dirty="0">
                <a:solidFill>
                  <a:srgbClr val="000000"/>
                </a:solidFill>
                <a:latin typeface="Times New Roman" pitchFamily="18" charset="0"/>
                <a:cs typeface="Times New Roman" pitchFamily="18" charset="0"/>
              </a:rPr>
              <a:t>the largest river basin in Thailand</a:t>
            </a:r>
            <a:r>
              <a:rPr lang="en-US" sz="2000" dirty="0">
                <a:solidFill>
                  <a:srgbClr val="000000"/>
                </a:solidFill>
                <a:latin typeface="Times New Roman" pitchFamily="18" charset="0"/>
                <a:cs typeface="Times New Roman" pitchFamily="18" charset="0"/>
              </a:rPr>
              <a:t>, the </a:t>
            </a:r>
            <a:r>
              <a:rPr lang="en-US" sz="2000" b="1" dirty="0">
                <a:solidFill>
                  <a:srgbClr val="000000"/>
                </a:solidFill>
                <a:latin typeface="Times New Roman" pitchFamily="18" charset="0"/>
                <a:cs typeface="Times New Roman" pitchFamily="18" charset="0"/>
              </a:rPr>
              <a:t>most fertile region </a:t>
            </a:r>
            <a:r>
              <a:rPr lang="en-US" sz="2000" dirty="0">
                <a:solidFill>
                  <a:srgbClr val="000000"/>
                </a:solidFill>
                <a:latin typeface="Times New Roman" pitchFamily="18" charset="0"/>
                <a:cs typeface="Times New Roman" pitchFamily="18" charset="0"/>
              </a:rPr>
              <a:t>of the country  with a catchment area of 162,800 square </a:t>
            </a:r>
            <a:r>
              <a:rPr lang="en-US" sz="2000" dirty="0" smtClean="0">
                <a:solidFill>
                  <a:srgbClr val="000000"/>
                </a:solidFill>
                <a:latin typeface="Times New Roman" pitchFamily="18" charset="0"/>
                <a:cs typeface="Times New Roman" pitchFamily="18" charset="0"/>
              </a:rPr>
              <a:t>kilometer. </a:t>
            </a:r>
            <a:endParaRPr lang="en-US" sz="2000" dirty="0">
              <a:solidFill>
                <a:srgbClr val="000000"/>
              </a:solidFill>
              <a:latin typeface="Times New Roman" pitchFamily="18" charset="0"/>
              <a:cs typeface="Times New Roman" pitchFamily="18" charset="0"/>
            </a:endParaRPr>
          </a:p>
          <a:p>
            <a:pPr marL="514350" indent="-514350" algn="just">
              <a:buFont typeface="Wingdings" pitchFamily="2" charset="2"/>
              <a:buChar char="§"/>
            </a:pPr>
            <a:endParaRPr lang="en-US" sz="1000" dirty="0">
              <a:solidFill>
                <a:srgbClr val="000000"/>
              </a:solidFill>
              <a:latin typeface="Times New Roman" pitchFamily="18" charset="0"/>
              <a:cs typeface="Times New Roman" pitchFamily="18" charset="0"/>
            </a:endParaRPr>
          </a:p>
          <a:p>
            <a:pPr marL="514350" indent="-514350" algn="just">
              <a:buFont typeface="Wingdings" pitchFamily="2" charset="2"/>
              <a:buChar char="§"/>
            </a:pPr>
            <a:r>
              <a:rPr lang="en-US" sz="2000" dirty="0">
                <a:solidFill>
                  <a:srgbClr val="000000"/>
                </a:solidFill>
                <a:latin typeface="Times New Roman" pitchFamily="18" charset="0"/>
                <a:cs typeface="Times New Roman" pitchFamily="18" charset="0"/>
              </a:rPr>
              <a:t>The CPRB can be divided into eight sub-basins including</a:t>
            </a:r>
            <a:r>
              <a:rPr lang="en-US" sz="2000" dirty="0" smtClean="0">
                <a:solidFill>
                  <a:srgbClr val="000000"/>
                </a:solidFill>
                <a:latin typeface="Times New Roman" pitchFamily="18" charset="0"/>
                <a:cs typeface="Times New Roman" pitchFamily="18" charset="0"/>
              </a:rPr>
              <a:t>:</a:t>
            </a:r>
          </a:p>
          <a:p>
            <a:pPr marL="514350" indent="-514350" algn="just">
              <a:buFont typeface="Wingdings" pitchFamily="2" charset="2"/>
              <a:buChar char="§"/>
            </a:pPr>
            <a:endParaRPr lang="en-US" sz="1200" dirty="0">
              <a:solidFill>
                <a:srgbClr val="000000"/>
              </a:solidFill>
              <a:latin typeface="Times New Roman" pitchFamily="18" charset="0"/>
              <a:cs typeface="Times New Roman" pitchFamily="18" charset="0"/>
            </a:endParaRPr>
          </a:p>
          <a:p>
            <a:pPr marL="971550" lvl="1" indent="-514350" algn="just">
              <a:buFont typeface="Wingdings" pitchFamily="2" charset="2"/>
              <a:buChar char="ü"/>
            </a:pPr>
            <a:r>
              <a:rPr lang="en-US" sz="2000" dirty="0">
                <a:solidFill>
                  <a:srgbClr val="000000"/>
                </a:solidFill>
                <a:latin typeface="Times New Roman" pitchFamily="18" charset="0"/>
                <a:cs typeface="Times New Roman" pitchFamily="18" charset="0"/>
              </a:rPr>
              <a:t>The Ping, Wang, Yom, Nan Rivers (known as the upper CPRB); </a:t>
            </a:r>
            <a:r>
              <a:rPr lang="en-US" sz="2000" dirty="0" smtClean="0">
                <a:solidFill>
                  <a:srgbClr val="000000"/>
                </a:solidFill>
                <a:latin typeface="Times New Roman" pitchFamily="18" charset="0"/>
                <a:cs typeface="Times New Roman" pitchFamily="18" charset="0"/>
              </a:rPr>
              <a:t>and</a:t>
            </a:r>
          </a:p>
          <a:p>
            <a:pPr marL="971550" lvl="1" indent="-514350" algn="just">
              <a:buFont typeface="Wingdings" pitchFamily="2" charset="2"/>
              <a:buChar char="ü"/>
            </a:pPr>
            <a:endParaRPr lang="en-US" sz="1200" dirty="0">
              <a:solidFill>
                <a:srgbClr val="000000"/>
              </a:solidFill>
              <a:latin typeface="Times New Roman" pitchFamily="18" charset="0"/>
              <a:cs typeface="Times New Roman" pitchFamily="18" charset="0"/>
            </a:endParaRPr>
          </a:p>
          <a:p>
            <a:pPr marL="971550" lvl="1" indent="-514350" algn="just">
              <a:buFont typeface="Wingdings" pitchFamily="2" charset="2"/>
              <a:buChar char="ü"/>
            </a:pPr>
            <a:r>
              <a:rPr lang="en-US" sz="2000" dirty="0">
                <a:solidFill>
                  <a:srgbClr val="000000"/>
                </a:solidFill>
                <a:latin typeface="Times New Roman" pitchFamily="18" charset="0"/>
                <a:cs typeface="Times New Roman" pitchFamily="18" charset="0"/>
              </a:rPr>
              <a:t>The Chao Phraya, </a:t>
            </a:r>
            <a:r>
              <a:rPr lang="en-US" sz="2000" dirty="0" smtClean="0">
                <a:solidFill>
                  <a:srgbClr val="000000"/>
                </a:solidFill>
                <a:latin typeface="Times New Roman" pitchFamily="18" charset="0"/>
                <a:cs typeface="Times New Roman" pitchFamily="18" charset="0"/>
              </a:rPr>
              <a:t>Sa-</a:t>
            </a:r>
            <a:r>
              <a:rPr lang="en-US" sz="2000" dirty="0" err="1" smtClean="0">
                <a:solidFill>
                  <a:srgbClr val="000000"/>
                </a:solidFill>
                <a:latin typeface="Times New Roman" pitchFamily="18" charset="0"/>
                <a:cs typeface="Times New Roman" pitchFamily="18" charset="0"/>
              </a:rPr>
              <a:t>Kae</a:t>
            </a:r>
            <a:r>
              <a:rPr lang="en-US" sz="2000" dirty="0" smtClean="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Krang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Pasak</a:t>
            </a:r>
            <a:r>
              <a:rPr lang="en-US" sz="2000" dirty="0">
                <a:solidFill>
                  <a:srgbClr val="000000"/>
                </a:solidFill>
                <a:latin typeface="Times New Roman" pitchFamily="18" charset="0"/>
                <a:cs typeface="Times New Roman" pitchFamily="18" charset="0"/>
              </a:rPr>
              <a:t>, and </a:t>
            </a:r>
            <a:r>
              <a:rPr lang="en-US" sz="2000" dirty="0" smtClean="0">
                <a:solidFill>
                  <a:srgbClr val="000000"/>
                </a:solidFill>
                <a:latin typeface="Times New Roman" pitchFamily="18" charset="0"/>
                <a:cs typeface="Times New Roman" pitchFamily="18" charset="0"/>
              </a:rPr>
              <a:t>Tha- </a:t>
            </a:r>
            <a:r>
              <a:rPr lang="en-US" sz="2000" dirty="0">
                <a:solidFill>
                  <a:srgbClr val="000000"/>
                </a:solidFill>
                <a:latin typeface="Times New Roman" pitchFamily="18" charset="0"/>
                <a:cs typeface="Times New Roman" pitchFamily="18" charset="0"/>
              </a:rPr>
              <a:t>Chin Rivers (known as </a:t>
            </a:r>
            <a:r>
              <a:rPr lang="en-US" sz="2000" b="1" dirty="0">
                <a:solidFill>
                  <a:srgbClr val="000000"/>
                </a:solidFill>
                <a:latin typeface="Times New Roman" pitchFamily="18" charset="0"/>
                <a:cs typeface="Times New Roman" pitchFamily="18" charset="0"/>
              </a:rPr>
              <a:t>the lower CPRB</a:t>
            </a:r>
            <a:r>
              <a:rPr lang="en-US" sz="2000" dirty="0">
                <a:solidFill>
                  <a:srgbClr val="000000"/>
                </a:solidFill>
                <a:latin typeface="Times New Roman" pitchFamily="18" charset="0"/>
                <a:cs typeface="Times New Roman" pitchFamily="18" charset="0"/>
              </a:rPr>
              <a:t>).  </a:t>
            </a:r>
          </a:p>
          <a:p>
            <a:pPr marL="514350" indent="-514350" algn="just">
              <a:buFont typeface="Wingdings" pitchFamily="2" charset="2"/>
              <a:buChar char="§"/>
            </a:pPr>
            <a:endParaRPr lang="en-US" sz="1000" dirty="0">
              <a:solidFill>
                <a:srgbClr val="000000"/>
              </a:solidFill>
              <a:latin typeface="Times New Roman" pitchFamily="18" charset="0"/>
              <a:cs typeface="Times New Roman" pitchFamily="18" charset="0"/>
            </a:endParaRPr>
          </a:p>
          <a:p>
            <a:pPr marL="514350" indent="-514350" algn="just"/>
            <a:r>
              <a:rPr lang="en-US" sz="2000" dirty="0">
                <a:solidFill>
                  <a:srgbClr val="000000"/>
                </a:solidFill>
                <a:latin typeface="Times New Roman" pitchFamily="18" charset="0"/>
                <a:cs typeface="Times New Roman" pitchFamily="18" charset="0"/>
              </a:rPr>
              <a:t>	(Aon Corporation, 2012)</a:t>
            </a:r>
          </a:p>
        </p:txBody>
      </p:sp>
      <p:sp>
        <p:nvSpPr>
          <p:cNvPr id="12300" name="Rectangle 9"/>
          <p:cNvSpPr>
            <a:spLocks noChangeArrowheads="1"/>
          </p:cNvSpPr>
          <p:nvPr/>
        </p:nvSpPr>
        <p:spPr bwMode="auto">
          <a:xfrm>
            <a:off x="361950" y="6572250"/>
            <a:ext cx="6281738"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Source: http://en.wikipedia.org/wiki/File:Chaophrayarivermap.png  and World Bank (2009) </a:t>
            </a:r>
            <a:endParaRPr lang="th-TH" sz="1200">
              <a:latin typeface="Times New Roman" pitchFamily="18" charset="0"/>
            </a:endParaRPr>
          </a:p>
        </p:txBody>
      </p:sp>
      <p:sp>
        <p:nvSpPr>
          <p:cNvPr id="12301" name="Rectangle 9"/>
          <p:cNvSpPr>
            <a:spLocks noChangeArrowheads="1"/>
          </p:cNvSpPr>
          <p:nvPr/>
        </p:nvSpPr>
        <p:spPr bwMode="auto">
          <a:xfrm>
            <a:off x="361950" y="6276975"/>
            <a:ext cx="7996238" cy="36988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Map of the Chao Phraya River Basins </a:t>
            </a:r>
          </a:p>
        </p:txBody>
      </p:sp>
      <p:pic>
        <p:nvPicPr>
          <p:cNvPr id="12302" name="Picture 16" descr="File:Chaophrayarivermap.png"/>
          <p:cNvPicPr>
            <a:picLocks noChangeAspect="1" noChangeArrowheads="1"/>
          </p:cNvPicPr>
          <p:nvPr/>
        </p:nvPicPr>
        <p:blipFill>
          <a:blip r:embed="rId2" cstate="print"/>
          <a:srcRect/>
          <a:stretch>
            <a:fillRect/>
          </a:stretch>
        </p:blipFill>
        <p:spPr bwMode="auto">
          <a:xfrm>
            <a:off x="0" y="785813"/>
            <a:ext cx="5000625" cy="5214937"/>
          </a:xfrm>
          <a:prstGeom prst="rect">
            <a:avLst/>
          </a:prstGeom>
          <a:noFill/>
          <a:ln w="9525">
            <a:noFill/>
            <a:miter lim="800000"/>
            <a:headEnd/>
            <a:tailEnd/>
          </a:ln>
        </p:spPr>
      </p:pic>
      <p:pic>
        <p:nvPicPr>
          <p:cNvPr id="13329" name="Picture 17"/>
          <p:cNvPicPr>
            <a:picLocks noChangeAspect="1" noChangeArrowheads="1"/>
          </p:cNvPicPr>
          <p:nvPr/>
        </p:nvPicPr>
        <p:blipFill>
          <a:blip r:embed="rId3" cstate="print"/>
          <a:srcRect l="7230" t="4152" r="6023" b="4520"/>
          <a:stretch>
            <a:fillRect/>
          </a:stretch>
        </p:blipFill>
        <p:spPr bwMode="auto">
          <a:xfrm>
            <a:off x="285750" y="785813"/>
            <a:ext cx="2857500" cy="4286250"/>
          </a:xfrm>
          <a:prstGeom prst="rect">
            <a:avLst/>
          </a:prstGeom>
          <a:noFill/>
          <a:ln w="9525">
            <a:noFill/>
            <a:miter lim="800000"/>
            <a:headEnd/>
            <a:tailEnd/>
          </a:ln>
        </p:spPr>
      </p:pic>
      <p:sp>
        <p:nvSpPr>
          <p:cNvPr id="14" name="วงรี 6"/>
          <p:cNvSpPr/>
          <p:nvPr/>
        </p:nvSpPr>
        <p:spPr>
          <a:xfrm>
            <a:off x="1428750" y="3214688"/>
            <a:ext cx="1428750" cy="1714500"/>
          </a:xfrm>
          <a:prstGeom prst="ellipse">
            <a:avLst/>
          </a:prstGeom>
          <a:noFill/>
          <a:ln w="57150">
            <a:solidFill>
              <a:schemeClr val="bg1"/>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0"/>
                                  </p:stCondLst>
                                  <p:childTnLst>
                                    <p:set>
                                      <p:cBhvr>
                                        <p:cTn id="6" dur="1" fill="hold">
                                          <p:stCondLst>
                                            <p:cond delay="0"/>
                                          </p:stCondLst>
                                        </p:cTn>
                                        <p:tgtEl>
                                          <p:spTgt spid="13329"/>
                                        </p:tgtEl>
                                        <p:attrNameLst>
                                          <p:attrName>style.visibility</p:attrName>
                                        </p:attrNameLst>
                                      </p:cBhvr>
                                      <p:to>
                                        <p:strVal val="visible"/>
                                      </p:to>
                                    </p:set>
                                    <p:animEffect transition="in" filter="fade">
                                      <p:cBhvr>
                                        <p:cTn id="7" dur="2000"/>
                                        <p:tgtEl>
                                          <p:spTgt spid="13329"/>
                                        </p:tgtEl>
                                      </p:cBhvr>
                                    </p:animEffect>
                                  </p:childTnLst>
                                </p:cTn>
                              </p:par>
                              <p:par>
                                <p:cTn id="8" presetID="16" presetClass="entr" presetSubtype="26" fill="hold" grpId="0" nodeType="withEffect">
                                  <p:stCondLst>
                                    <p:cond delay="2000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CD92F"/>
            </a:gs>
            <a:gs pos="100000">
              <a:schemeClr val="accent1">
                <a:shade val="67500"/>
                <a:satMod val="115000"/>
                <a:alpha val="29000"/>
              </a:schemeClr>
            </a:gs>
            <a:gs pos="100000">
              <a:schemeClr val="accent1">
                <a:shade val="100000"/>
                <a:satMod val="115000"/>
              </a:schemeClr>
            </a:gs>
          </a:gsLst>
          <a:lin ang="0" scaled="1"/>
        </a:grad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6659</TotalTime>
  <Words>1289</Words>
  <Application>Microsoft Office PowerPoint</Application>
  <PresentationFormat>如螢幕大小 (4:3)</PresentationFormat>
  <Paragraphs>151</Paragraphs>
  <Slides>23</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23</vt:i4>
      </vt:variant>
    </vt:vector>
  </HeadingPairs>
  <TitlesOfParts>
    <vt:vector size="25" baseType="lpstr">
      <vt:lpstr>Diseño predeterminado</vt:lpstr>
      <vt:lpstr>Photo Editor Photo</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Your User Name</cp:lastModifiedBy>
  <cp:revision>768</cp:revision>
  <dcterms:created xsi:type="dcterms:W3CDTF">2010-05-23T14:28:12Z</dcterms:created>
  <dcterms:modified xsi:type="dcterms:W3CDTF">2013-12-13T07:03:16Z</dcterms:modified>
</cp:coreProperties>
</file>